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Inter" panose="020B0604020202020204" charset="0"/>
      <p:regular r:id="rId21"/>
    </p:embeddedFont>
    <p:embeddedFont>
      <p:font typeface="Inter Bold" panose="020B0604020202020204" charset="0"/>
      <p:regular r:id="rId22"/>
    </p:embeddedFont>
    <p:embeddedFont>
      <p:font typeface="Norwester" panose="020B0604020202020204" charset="0"/>
      <p:regular r:id="rId23"/>
    </p:embeddedFont>
    <p:embeddedFont>
      <p:font typeface="Open Sans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78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grpSp>
        <p:nvGrpSpPr>
          <p:cNvPr id="3" name="Group 3"/>
          <p:cNvGrpSpPr/>
          <p:nvPr/>
        </p:nvGrpSpPr>
        <p:grpSpPr>
          <a:xfrm>
            <a:off x="3421963" y="2963234"/>
            <a:ext cx="11473511" cy="3529358"/>
            <a:chOff x="0" y="0"/>
            <a:chExt cx="3021830" cy="929543"/>
          </a:xfrm>
        </p:grpSpPr>
        <p:sp>
          <p:nvSpPr>
            <p:cNvPr id="4" name="Freeform 4"/>
            <p:cNvSpPr/>
            <p:nvPr/>
          </p:nvSpPr>
          <p:spPr>
            <a:xfrm>
              <a:off x="0" y="0"/>
              <a:ext cx="3021830" cy="929543"/>
            </a:xfrm>
            <a:custGeom>
              <a:avLst/>
              <a:gdLst/>
              <a:ahLst/>
              <a:cxnLst/>
              <a:rect l="l" t="t" r="r" b="b"/>
              <a:pathLst>
                <a:path w="3021830" h="929543">
                  <a:moveTo>
                    <a:pt x="24966" y="0"/>
                  </a:moveTo>
                  <a:lnTo>
                    <a:pt x="2996864" y="0"/>
                  </a:lnTo>
                  <a:cubicBezTo>
                    <a:pt x="3003485" y="0"/>
                    <a:pt x="3009835" y="2630"/>
                    <a:pt x="3014518" y="7312"/>
                  </a:cubicBezTo>
                  <a:cubicBezTo>
                    <a:pt x="3019200" y="11995"/>
                    <a:pt x="3021830" y="18345"/>
                    <a:pt x="3021830" y="24966"/>
                  </a:cubicBezTo>
                  <a:lnTo>
                    <a:pt x="3021830" y="904576"/>
                  </a:lnTo>
                  <a:cubicBezTo>
                    <a:pt x="3021830" y="911198"/>
                    <a:pt x="3019200" y="917548"/>
                    <a:pt x="3014518" y="922230"/>
                  </a:cubicBezTo>
                  <a:cubicBezTo>
                    <a:pt x="3009835" y="926912"/>
                    <a:pt x="3003485" y="929543"/>
                    <a:pt x="2996864" y="929543"/>
                  </a:cubicBezTo>
                  <a:lnTo>
                    <a:pt x="24966" y="929543"/>
                  </a:lnTo>
                  <a:cubicBezTo>
                    <a:pt x="18345" y="929543"/>
                    <a:pt x="11995" y="926912"/>
                    <a:pt x="7312" y="922230"/>
                  </a:cubicBezTo>
                  <a:cubicBezTo>
                    <a:pt x="2630" y="917548"/>
                    <a:pt x="0" y="911198"/>
                    <a:pt x="0" y="904576"/>
                  </a:cubicBezTo>
                  <a:lnTo>
                    <a:pt x="0" y="24966"/>
                  </a:lnTo>
                  <a:cubicBezTo>
                    <a:pt x="0" y="18345"/>
                    <a:pt x="2630" y="11995"/>
                    <a:pt x="7312" y="7312"/>
                  </a:cubicBezTo>
                  <a:cubicBezTo>
                    <a:pt x="11995" y="2630"/>
                    <a:pt x="18345" y="0"/>
                    <a:pt x="24966" y="0"/>
                  </a:cubicBezTo>
                  <a:close/>
                </a:path>
              </a:pathLst>
            </a:custGeom>
            <a:solidFill>
              <a:srgbClr val="000000">
                <a:alpha val="45882"/>
              </a:srgbClr>
            </a:solidFill>
          </p:spPr>
        </p:sp>
        <p:sp>
          <p:nvSpPr>
            <p:cNvPr id="5" name="TextBox 5"/>
            <p:cNvSpPr txBox="1"/>
            <p:nvPr/>
          </p:nvSpPr>
          <p:spPr>
            <a:xfrm>
              <a:off x="0" y="0"/>
              <a:ext cx="3021830" cy="929543"/>
            </a:xfrm>
            <a:prstGeom prst="rect">
              <a:avLst/>
            </a:prstGeom>
          </p:spPr>
          <p:txBody>
            <a:bodyPr lIns="50800" tIns="50800" rIns="50800" bIns="50800" rtlCol="0" anchor="ctr"/>
            <a:lstStyle/>
            <a:p>
              <a:pPr algn="ctr">
                <a:lnSpc>
                  <a:spcPts val="2639"/>
                </a:lnSpc>
              </a:pPr>
              <a:endParaRPr/>
            </a:p>
          </p:txBody>
        </p:sp>
      </p:grpSp>
      <p:sp>
        <p:nvSpPr>
          <p:cNvPr id="6" name="TextBox 6"/>
          <p:cNvSpPr txBox="1"/>
          <p:nvPr/>
        </p:nvSpPr>
        <p:spPr>
          <a:xfrm>
            <a:off x="4589906" y="3473100"/>
            <a:ext cx="9137626" cy="2916390"/>
          </a:xfrm>
          <a:prstGeom prst="rect">
            <a:avLst/>
          </a:prstGeom>
        </p:spPr>
        <p:txBody>
          <a:bodyPr lIns="0" tIns="0" rIns="0" bIns="0" rtlCol="0" anchor="t">
            <a:spAutoFit/>
          </a:bodyPr>
          <a:lstStyle/>
          <a:p>
            <a:pPr algn="ctr">
              <a:lnSpc>
                <a:spcPts val="3822"/>
              </a:lnSpc>
            </a:pPr>
            <a:r>
              <a:rPr lang="en-US" sz="3675">
                <a:solidFill>
                  <a:srgbClr val="FFFFFF"/>
                </a:solidFill>
                <a:latin typeface="Norwester"/>
                <a:ea typeface="Norwester"/>
                <a:cs typeface="Norwester"/>
                <a:sym typeface="Norwester"/>
              </a:rPr>
              <a:t>PERANCANGAN SISTEM KONTROL MULTI-SENSOR PADA TANGKI CAIRAN INDUSTRI</a:t>
            </a:r>
          </a:p>
          <a:p>
            <a:pPr algn="ctr">
              <a:lnSpc>
                <a:spcPts val="3822"/>
              </a:lnSpc>
            </a:pPr>
            <a:r>
              <a:rPr lang="en-US" sz="3675">
                <a:solidFill>
                  <a:srgbClr val="FFFFFF"/>
                </a:solidFill>
                <a:latin typeface="Norwester"/>
                <a:ea typeface="Norwester"/>
                <a:cs typeface="Norwester"/>
                <a:sym typeface="Norwester"/>
              </a:rPr>
              <a:t> MENGGUNAKAN ARDUINO UNO, SENSOR TEMPERATUR, LEVEL, DAN TEKANAN</a:t>
            </a:r>
          </a:p>
          <a:p>
            <a:pPr algn="ctr">
              <a:lnSpc>
                <a:spcPts val="3822"/>
              </a:lnSpc>
            </a:pPr>
            <a:r>
              <a:rPr lang="en-US" sz="3675">
                <a:solidFill>
                  <a:srgbClr val="FFFFFF"/>
                </a:solidFill>
                <a:latin typeface="Norwester"/>
                <a:ea typeface="Norwester"/>
                <a:cs typeface="Norwester"/>
                <a:sym typeface="Norwester"/>
              </a:rPr>
              <a:t> SERTA DIAGRAM P&amp;ID STANDAR ISA</a:t>
            </a:r>
          </a:p>
          <a:p>
            <a:pPr algn="ctr">
              <a:lnSpc>
                <a:spcPts val="3822"/>
              </a:lnSpc>
            </a:pPr>
            <a:endParaRPr lang="en-US" sz="3675">
              <a:solidFill>
                <a:srgbClr val="FFFFFF"/>
              </a:solidFill>
              <a:latin typeface="Norwester"/>
              <a:ea typeface="Norwester"/>
              <a:cs typeface="Norwester"/>
              <a:sym typeface="Norwester"/>
            </a:endParaRPr>
          </a:p>
        </p:txBody>
      </p:sp>
      <p:grpSp>
        <p:nvGrpSpPr>
          <p:cNvPr id="7" name="Group 7"/>
          <p:cNvGrpSpPr/>
          <p:nvPr/>
        </p:nvGrpSpPr>
        <p:grpSpPr>
          <a:xfrm>
            <a:off x="4834643" y="6112849"/>
            <a:ext cx="8625789" cy="759486"/>
            <a:chOff x="0" y="0"/>
            <a:chExt cx="2271813" cy="200029"/>
          </a:xfrm>
        </p:grpSpPr>
        <p:sp>
          <p:nvSpPr>
            <p:cNvPr id="8" name="Freeform 8"/>
            <p:cNvSpPr/>
            <p:nvPr/>
          </p:nvSpPr>
          <p:spPr>
            <a:xfrm>
              <a:off x="0" y="0"/>
              <a:ext cx="2271813" cy="200029"/>
            </a:xfrm>
            <a:custGeom>
              <a:avLst/>
              <a:gdLst/>
              <a:ahLst/>
              <a:cxnLst/>
              <a:rect l="l" t="t" r="r" b="b"/>
              <a:pathLst>
                <a:path w="2271813" h="200029">
                  <a:moveTo>
                    <a:pt x="15258" y="0"/>
                  </a:moveTo>
                  <a:lnTo>
                    <a:pt x="2256555" y="0"/>
                  </a:lnTo>
                  <a:cubicBezTo>
                    <a:pt x="2264982" y="0"/>
                    <a:pt x="2271813" y="6831"/>
                    <a:pt x="2271813" y="15258"/>
                  </a:cubicBezTo>
                  <a:lnTo>
                    <a:pt x="2271813" y="184771"/>
                  </a:lnTo>
                  <a:cubicBezTo>
                    <a:pt x="2271813" y="193198"/>
                    <a:pt x="2264982" y="200029"/>
                    <a:pt x="2256555" y="200029"/>
                  </a:cubicBezTo>
                  <a:lnTo>
                    <a:pt x="15258" y="200029"/>
                  </a:lnTo>
                  <a:cubicBezTo>
                    <a:pt x="6831" y="200029"/>
                    <a:pt x="0" y="193198"/>
                    <a:pt x="0" y="184771"/>
                  </a:cubicBezTo>
                  <a:lnTo>
                    <a:pt x="0" y="15258"/>
                  </a:lnTo>
                  <a:cubicBezTo>
                    <a:pt x="0" y="6831"/>
                    <a:pt x="6831" y="0"/>
                    <a:pt x="15258" y="0"/>
                  </a:cubicBezTo>
                  <a:close/>
                </a:path>
              </a:pathLst>
            </a:custGeom>
            <a:gradFill rotWithShape="1">
              <a:gsLst>
                <a:gs pos="0">
                  <a:srgbClr val="FDB713">
                    <a:alpha val="100000"/>
                  </a:srgbClr>
                </a:gs>
                <a:gs pos="100000">
                  <a:srgbClr val="12568D">
                    <a:alpha val="100000"/>
                  </a:srgbClr>
                </a:gs>
              </a:gsLst>
              <a:lin ang="0"/>
            </a:gradFill>
          </p:spPr>
        </p:sp>
        <p:sp>
          <p:nvSpPr>
            <p:cNvPr id="9" name="TextBox 9"/>
            <p:cNvSpPr txBox="1"/>
            <p:nvPr/>
          </p:nvSpPr>
          <p:spPr>
            <a:xfrm>
              <a:off x="0" y="0"/>
              <a:ext cx="2271813" cy="200029"/>
            </a:xfrm>
            <a:prstGeom prst="rect">
              <a:avLst/>
            </a:prstGeom>
          </p:spPr>
          <p:txBody>
            <a:bodyPr lIns="50800" tIns="50800" rIns="50800" bIns="50800" rtlCol="0" anchor="ctr"/>
            <a:lstStyle/>
            <a:p>
              <a:pPr algn="ctr">
                <a:lnSpc>
                  <a:spcPts val="2639"/>
                </a:lnSpc>
              </a:pPr>
              <a:endParaRPr/>
            </a:p>
          </p:txBody>
        </p:sp>
      </p:grpSp>
      <p:grpSp>
        <p:nvGrpSpPr>
          <p:cNvPr id="10" name="Group 10"/>
          <p:cNvGrpSpPr/>
          <p:nvPr/>
        </p:nvGrpSpPr>
        <p:grpSpPr>
          <a:xfrm>
            <a:off x="17037291" y="9143827"/>
            <a:ext cx="539268" cy="530539"/>
            <a:chOff x="0" y="0"/>
            <a:chExt cx="142029" cy="139730"/>
          </a:xfrm>
        </p:grpSpPr>
        <p:sp>
          <p:nvSpPr>
            <p:cNvPr id="11" name="Freeform 11"/>
            <p:cNvSpPr/>
            <p:nvPr/>
          </p:nvSpPr>
          <p:spPr>
            <a:xfrm>
              <a:off x="0" y="0"/>
              <a:ext cx="142029" cy="139730"/>
            </a:xfrm>
            <a:custGeom>
              <a:avLst/>
              <a:gdLst/>
              <a:ahLst/>
              <a:cxnLst/>
              <a:rect l="l" t="t" r="r" b="b"/>
              <a:pathLst>
                <a:path w="142029" h="139730">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id="12" name="TextBox 12"/>
            <p:cNvSpPr txBox="1"/>
            <p:nvPr/>
          </p:nvSpPr>
          <p:spPr>
            <a:xfrm>
              <a:off x="0" y="0"/>
              <a:ext cx="142029" cy="139730"/>
            </a:xfrm>
            <a:prstGeom prst="rect">
              <a:avLst/>
            </a:prstGeom>
          </p:spPr>
          <p:txBody>
            <a:bodyPr lIns="50800" tIns="50800" rIns="50800" bIns="50800" rtlCol="0" anchor="ctr"/>
            <a:lstStyle/>
            <a:p>
              <a:pPr algn="ctr">
                <a:lnSpc>
                  <a:spcPts val="2639"/>
                </a:lnSpc>
              </a:pPr>
              <a:endParaRPr/>
            </a:p>
          </p:txBody>
        </p:sp>
      </p:grpSp>
      <p:sp>
        <p:nvSpPr>
          <p:cNvPr id="13" name="TextBox 13"/>
          <p:cNvSpPr txBox="1"/>
          <p:nvPr/>
        </p:nvSpPr>
        <p:spPr>
          <a:xfrm>
            <a:off x="5161262" y="6067762"/>
            <a:ext cx="7972551" cy="1423253"/>
          </a:xfrm>
          <a:prstGeom prst="rect">
            <a:avLst/>
          </a:prstGeom>
        </p:spPr>
        <p:txBody>
          <a:bodyPr lIns="0" tIns="0" rIns="0" bIns="0" rtlCol="0" anchor="t">
            <a:spAutoFit/>
          </a:bodyPr>
          <a:lstStyle/>
          <a:p>
            <a:pPr algn="ctr">
              <a:lnSpc>
                <a:spcPts val="5847"/>
              </a:lnSpc>
            </a:pPr>
            <a:r>
              <a:rPr lang="en-US" sz="3399" b="1" spc="112">
                <a:solidFill>
                  <a:srgbClr val="FFFFFF"/>
                </a:solidFill>
                <a:latin typeface="Inter Bold"/>
                <a:ea typeface="Inter Bold"/>
                <a:cs typeface="Inter Bold"/>
                <a:sym typeface="Inter Bold"/>
              </a:rPr>
              <a:t>ARIS HENDRADIAN UTAMA</a:t>
            </a:r>
          </a:p>
          <a:p>
            <a:pPr algn="ctr">
              <a:lnSpc>
                <a:spcPts val="5847"/>
              </a:lnSpc>
            </a:pPr>
            <a:r>
              <a:rPr lang="en-US" sz="3399" b="1" spc="112">
                <a:solidFill>
                  <a:srgbClr val="FFFFFF"/>
                </a:solidFill>
                <a:latin typeface="Inter Bold"/>
                <a:ea typeface="Inter Bold"/>
                <a:cs typeface="Inter Bold"/>
                <a:sym typeface="Inter Bold"/>
              </a:rPr>
              <a:t>125490009</a:t>
            </a:r>
          </a:p>
        </p:txBody>
      </p:sp>
      <p:sp>
        <p:nvSpPr>
          <p:cNvPr id="14" name="TextBox 14"/>
          <p:cNvSpPr txBox="1"/>
          <p:nvPr/>
        </p:nvSpPr>
        <p:spPr>
          <a:xfrm>
            <a:off x="794034" y="9220200"/>
            <a:ext cx="2181308" cy="339692"/>
          </a:xfrm>
          <a:prstGeom prst="rect">
            <a:avLst/>
          </a:prstGeom>
        </p:spPr>
        <p:txBody>
          <a:bodyPr lIns="0" tIns="0" rIns="0" bIns="0" rtlCol="0" anchor="t">
            <a:spAutoFit/>
          </a:bodyPr>
          <a:lstStyle/>
          <a:p>
            <a:pPr algn="l">
              <a:lnSpc>
                <a:spcPts val="2799"/>
              </a:lnSpc>
            </a:pPr>
            <a:r>
              <a:rPr lang="en-US" sz="1999">
                <a:solidFill>
                  <a:srgbClr val="FFFFFF"/>
                </a:solidFill>
                <a:latin typeface="Inter"/>
                <a:ea typeface="Inter"/>
                <a:cs typeface="Inter"/>
                <a:sym typeface="Inter"/>
              </a:rPr>
              <a:t>PRESENTED BY</a:t>
            </a:r>
          </a:p>
        </p:txBody>
      </p:sp>
      <p:sp>
        <p:nvSpPr>
          <p:cNvPr id="15" name="TextBox 15"/>
          <p:cNvSpPr txBox="1"/>
          <p:nvPr/>
        </p:nvSpPr>
        <p:spPr>
          <a:xfrm>
            <a:off x="16985042" y="9220200"/>
            <a:ext cx="456776" cy="339692"/>
          </a:xfrm>
          <a:prstGeom prst="rect">
            <a:avLst/>
          </a:prstGeom>
        </p:spPr>
        <p:txBody>
          <a:bodyPr lIns="0" tIns="0" rIns="0" bIns="0" rtlCol="0" anchor="t">
            <a:spAutoFit/>
          </a:bodyPr>
          <a:lstStyle/>
          <a:p>
            <a:pPr algn="r">
              <a:lnSpc>
                <a:spcPts val="2799"/>
              </a:lnSpc>
            </a:pPr>
            <a:r>
              <a:rPr lang="en-US" sz="1999" b="1">
                <a:solidFill>
                  <a:srgbClr val="000000"/>
                </a:solidFill>
                <a:latin typeface="Inter Bold"/>
                <a:ea typeface="Inter Bold"/>
                <a:cs typeface="Inter Bold"/>
                <a:sym typeface="Inter Bold"/>
              </a:rPr>
              <a:t>01</a:t>
            </a:r>
          </a:p>
        </p:txBody>
      </p:sp>
      <p:sp>
        <p:nvSpPr>
          <p:cNvPr id="16" name="TextBox 16"/>
          <p:cNvSpPr txBox="1"/>
          <p:nvPr/>
        </p:nvSpPr>
        <p:spPr>
          <a:xfrm>
            <a:off x="2832467" y="9220200"/>
            <a:ext cx="4084611" cy="339707"/>
          </a:xfrm>
          <a:prstGeom prst="rect">
            <a:avLst/>
          </a:prstGeom>
        </p:spPr>
        <p:txBody>
          <a:bodyPr lIns="0" tIns="0" rIns="0" bIns="0" rtlCol="0" anchor="t">
            <a:spAutoFit/>
          </a:bodyPr>
          <a:lstStyle/>
          <a:p>
            <a:pPr algn="l">
              <a:lnSpc>
                <a:spcPts val="2799"/>
              </a:lnSpc>
            </a:pPr>
            <a:r>
              <a:rPr lang="en-US" sz="1999" b="1">
                <a:solidFill>
                  <a:srgbClr val="FDB713"/>
                </a:solidFill>
                <a:latin typeface="Inter Bold"/>
                <a:ea typeface="Inter Bold"/>
                <a:cs typeface="Inter Bold"/>
                <a:sym typeface="Inter Bold"/>
              </a:rPr>
              <a:t>ARIS HENDRADIAN UTAMA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3478" y="-2427347"/>
            <a:ext cx="4961386" cy="3898425"/>
            <a:chOff x="0" y="0"/>
            <a:chExt cx="468031" cy="367757"/>
          </a:xfrm>
        </p:grpSpPr>
        <p:sp>
          <p:nvSpPr>
            <p:cNvPr id="3" name="Freeform 3"/>
            <p:cNvSpPr/>
            <p:nvPr/>
          </p:nvSpPr>
          <p:spPr>
            <a:xfrm>
              <a:off x="26234" y="0"/>
              <a:ext cx="415563" cy="367757"/>
            </a:xfrm>
            <a:custGeom>
              <a:avLst/>
              <a:gdLst/>
              <a:ahLst/>
              <a:cxnLst/>
              <a:rect l="l" t="t" r="r" b="b"/>
              <a:pathLst>
                <a:path w="415563" h="367757">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1">
              <a:gsLst>
                <a:gs pos="0">
                  <a:srgbClr val="000000">
                    <a:alpha val="100000"/>
                  </a:srgbClr>
                </a:gs>
                <a:gs pos="100000">
                  <a:srgbClr val="202020">
                    <a:alpha val="100000"/>
                  </a:srgbClr>
                </a:gs>
              </a:gsLst>
              <a:lin ang="5400000"/>
            </a:gradFill>
          </p:spPr>
        </p:sp>
        <p:sp>
          <p:nvSpPr>
            <p:cNvPr id="4" name="TextBox 4"/>
            <p:cNvSpPr txBox="1"/>
            <p:nvPr/>
          </p:nvSpPr>
          <p:spPr>
            <a:xfrm>
              <a:off x="101600" y="0"/>
              <a:ext cx="264831" cy="367757"/>
            </a:xfrm>
            <a:prstGeom prst="rect">
              <a:avLst/>
            </a:prstGeom>
          </p:spPr>
          <p:txBody>
            <a:bodyPr lIns="50800" tIns="50800" rIns="50800" bIns="50800" rtlCol="0" anchor="ctr"/>
            <a:lstStyle/>
            <a:p>
              <a:pPr algn="ctr">
                <a:lnSpc>
                  <a:spcPts val="2639"/>
                </a:lnSpc>
              </a:pPr>
              <a:endParaRPr/>
            </a:p>
          </p:txBody>
        </p:sp>
      </p:grpSp>
      <p:grpSp>
        <p:nvGrpSpPr>
          <p:cNvPr id="5" name="Group 5"/>
          <p:cNvGrpSpPr/>
          <p:nvPr/>
        </p:nvGrpSpPr>
        <p:grpSpPr>
          <a:xfrm>
            <a:off x="17037291" y="9143827"/>
            <a:ext cx="539268" cy="530539"/>
            <a:chOff x="0" y="0"/>
            <a:chExt cx="142029" cy="139730"/>
          </a:xfrm>
        </p:grpSpPr>
        <p:sp>
          <p:nvSpPr>
            <p:cNvPr id="6" name="Freeform 6"/>
            <p:cNvSpPr/>
            <p:nvPr/>
          </p:nvSpPr>
          <p:spPr>
            <a:xfrm>
              <a:off x="0" y="0"/>
              <a:ext cx="142029" cy="139730"/>
            </a:xfrm>
            <a:custGeom>
              <a:avLst/>
              <a:gdLst/>
              <a:ahLst/>
              <a:cxnLst/>
              <a:rect l="l" t="t" r="r" b="b"/>
              <a:pathLst>
                <a:path w="142029" h="139730">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id="7" name="TextBox 7"/>
            <p:cNvSpPr txBox="1"/>
            <p:nvPr/>
          </p:nvSpPr>
          <p:spPr>
            <a:xfrm>
              <a:off x="0" y="0"/>
              <a:ext cx="142029" cy="139730"/>
            </a:xfrm>
            <a:prstGeom prst="rect">
              <a:avLst/>
            </a:prstGeom>
          </p:spPr>
          <p:txBody>
            <a:bodyPr lIns="50800" tIns="50800" rIns="50800" bIns="50800" rtlCol="0" anchor="ctr"/>
            <a:lstStyle/>
            <a:p>
              <a:pPr algn="ctr">
                <a:lnSpc>
                  <a:spcPts val="2639"/>
                </a:lnSpc>
              </a:pPr>
              <a:endParaRPr/>
            </a:p>
          </p:txBody>
        </p:sp>
      </p:grpSp>
      <p:sp>
        <p:nvSpPr>
          <p:cNvPr id="8" name="Freeform 8"/>
          <p:cNvSpPr/>
          <p:nvPr/>
        </p:nvSpPr>
        <p:spPr>
          <a:xfrm>
            <a:off x="596971" y="1800814"/>
            <a:ext cx="8025717" cy="8199966"/>
          </a:xfrm>
          <a:custGeom>
            <a:avLst/>
            <a:gdLst/>
            <a:ahLst/>
            <a:cxnLst/>
            <a:rect l="l" t="t" r="r" b="b"/>
            <a:pathLst>
              <a:path w="8025717" h="8199966">
                <a:moveTo>
                  <a:pt x="0" y="0"/>
                </a:moveTo>
                <a:lnTo>
                  <a:pt x="8025717" y="0"/>
                </a:lnTo>
                <a:lnTo>
                  <a:pt x="8025717" y="8199966"/>
                </a:lnTo>
                <a:lnTo>
                  <a:pt x="0" y="8199966"/>
                </a:lnTo>
                <a:lnTo>
                  <a:pt x="0" y="0"/>
                </a:lnTo>
                <a:close/>
              </a:path>
            </a:pathLst>
          </a:custGeom>
          <a:blipFill>
            <a:blip r:embed="rId2"/>
            <a:stretch>
              <a:fillRect/>
            </a:stretch>
          </a:blipFill>
        </p:spPr>
      </p:sp>
      <p:sp>
        <p:nvSpPr>
          <p:cNvPr id="9" name="Freeform 9"/>
          <p:cNvSpPr/>
          <p:nvPr/>
        </p:nvSpPr>
        <p:spPr>
          <a:xfrm>
            <a:off x="9144000" y="1800814"/>
            <a:ext cx="7666968" cy="8199966"/>
          </a:xfrm>
          <a:custGeom>
            <a:avLst/>
            <a:gdLst/>
            <a:ahLst/>
            <a:cxnLst/>
            <a:rect l="l" t="t" r="r" b="b"/>
            <a:pathLst>
              <a:path w="7666968" h="8199966">
                <a:moveTo>
                  <a:pt x="0" y="0"/>
                </a:moveTo>
                <a:lnTo>
                  <a:pt x="7666968" y="0"/>
                </a:lnTo>
                <a:lnTo>
                  <a:pt x="7666968" y="8199966"/>
                </a:lnTo>
                <a:lnTo>
                  <a:pt x="0" y="8199966"/>
                </a:lnTo>
                <a:lnTo>
                  <a:pt x="0" y="0"/>
                </a:lnTo>
                <a:close/>
              </a:path>
            </a:pathLst>
          </a:custGeom>
          <a:blipFill>
            <a:blip r:embed="rId3"/>
            <a:stretch>
              <a:fillRect/>
            </a:stretch>
          </a:blipFill>
        </p:spPr>
      </p:sp>
      <p:sp>
        <p:nvSpPr>
          <p:cNvPr id="10" name="TextBox 10"/>
          <p:cNvSpPr txBox="1"/>
          <p:nvPr/>
        </p:nvSpPr>
        <p:spPr>
          <a:xfrm>
            <a:off x="2300726" y="421574"/>
            <a:ext cx="7845032" cy="816316"/>
          </a:xfrm>
          <a:prstGeom prst="rect">
            <a:avLst/>
          </a:prstGeom>
        </p:spPr>
        <p:txBody>
          <a:bodyPr lIns="0" tIns="0" rIns="0" bIns="0" rtlCol="0" anchor="t">
            <a:spAutoFit/>
          </a:bodyPr>
          <a:lstStyle/>
          <a:p>
            <a:pPr algn="l">
              <a:lnSpc>
                <a:spcPts val="6352"/>
              </a:lnSpc>
            </a:pPr>
            <a:r>
              <a:rPr lang="en-US" sz="5293">
                <a:solidFill>
                  <a:srgbClr val="211B20"/>
                </a:solidFill>
                <a:latin typeface="Norwester"/>
                <a:ea typeface="Norwester"/>
                <a:cs typeface="Norwester"/>
                <a:sym typeface="Norwester"/>
              </a:rPr>
              <a:t>KODE PEMROGRAMAN</a:t>
            </a:r>
          </a:p>
        </p:txBody>
      </p:sp>
      <p:sp>
        <p:nvSpPr>
          <p:cNvPr id="11" name="TextBox 11"/>
          <p:cNvSpPr txBox="1"/>
          <p:nvPr/>
        </p:nvSpPr>
        <p:spPr>
          <a:xfrm>
            <a:off x="16985042" y="9220200"/>
            <a:ext cx="456776" cy="339692"/>
          </a:xfrm>
          <a:prstGeom prst="rect">
            <a:avLst/>
          </a:prstGeom>
        </p:spPr>
        <p:txBody>
          <a:bodyPr lIns="0" tIns="0" rIns="0" bIns="0" rtlCol="0" anchor="t">
            <a:spAutoFit/>
          </a:bodyPr>
          <a:lstStyle/>
          <a:p>
            <a:pPr algn="r">
              <a:lnSpc>
                <a:spcPts val="2799"/>
              </a:lnSpc>
            </a:pPr>
            <a:r>
              <a:rPr lang="en-US" sz="1999" b="1">
                <a:solidFill>
                  <a:srgbClr val="000000"/>
                </a:solidFill>
                <a:latin typeface="Inter Bold"/>
                <a:ea typeface="Inter Bold"/>
                <a:cs typeface="Inter Bold"/>
                <a:sym typeface="Inter Bold"/>
              </a:rPr>
              <a:t>02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3478" y="-2427347"/>
            <a:ext cx="4961386" cy="3898425"/>
            <a:chOff x="0" y="0"/>
            <a:chExt cx="468031" cy="367757"/>
          </a:xfrm>
        </p:grpSpPr>
        <p:sp>
          <p:nvSpPr>
            <p:cNvPr id="3" name="Freeform 3"/>
            <p:cNvSpPr/>
            <p:nvPr/>
          </p:nvSpPr>
          <p:spPr>
            <a:xfrm>
              <a:off x="26234" y="0"/>
              <a:ext cx="415563" cy="367757"/>
            </a:xfrm>
            <a:custGeom>
              <a:avLst/>
              <a:gdLst/>
              <a:ahLst/>
              <a:cxnLst/>
              <a:rect l="l" t="t" r="r" b="b"/>
              <a:pathLst>
                <a:path w="415563" h="367757">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1">
              <a:gsLst>
                <a:gs pos="0">
                  <a:srgbClr val="000000">
                    <a:alpha val="100000"/>
                  </a:srgbClr>
                </a:gs>
                <a:gs pos="100000">
                  <a:srgbClr val="202020">
                    <a:alpha val="100000"/>
                  </a:srgbClr>
                </a:gs>
              </a:gsLst>
              <a:lin ang="5400000"/>
            </a:gradFill>
          </p:spPr>
        </p:sp>
        <p:sp>
          <p:nvSpPr>
            <p:cNvPr id="4" name="TextBox 4"/>
            <p:cNvSpPr txBox="1"/>
            <p:nvPr/>
          </p:nvSpPr>
          <p:spPr>
            <a:xfrm>
              <a:off x="101600" y="0"/>
              <a:ext cx="264831" cy="367757"/>
            </a:xfrm>
            <a:prstGeom prst="rect">
              <a:avLst/>
            </a:prstGeom>
          </p:spPr>
          <p:txBody>
            <a:bodyPr lIns="50800" tIns="50800" rIns="50800" bIns="50800" rtlCol="0" anchor="ctr"/>
            <a:lstStyle/>
            <a:p>
              <a:pPr algn="ctr">
                <a:lnSpc>
                  <a:spcPts val="2639"/>
                </a:lnSpc>
              </a:pPr>
              <a:endParaRPr/>
            </a:p>
          </p:txBody>
        </p:sp>
      </p:grpSp>
      <p:grpSp>
        <p:nvGrpSpPr>
          <p:cNvPr id="5" name="Group 5"/>
          <p:cNvGrpSpPr/>
          <p:nvPr/>
        </p:nvGrpSpPr>
        <p:grpSpPr>
          <a:xfrm>
            <a:off x="17037291" y="9143827"/>
            <a:ext cx="539268" cy="530539"/>
            <a:chOff x="0" y="0"/>
            <a:chExt cx="142029" cy="139730"/>
          </a:xfrm>
        </p:grpSpPr>
        <p:sp>
          <p:nvSpPr>
            <p:cNvPr id="6" name="Freeform 6"/>
            <p:cNvSpPr/>
            <p:nvPr/>
          </p:nvSpPr>
          <p:spPr>
            <a:xfrm>
              <a:off x="0" y="0"/>
              <a:ext cx="142029" cy="139730"/>
            </a:xfrm>
            <a:custGeom>
              <a:avLst/>
              <a:gdLst/>
              <a:ahLst/>
              <a:cxnLst/>
              <a:rect l="l" t="t" r="r" b="b"/>
              <a:pathLst>
                <a:path w="142029" h="139730">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id="7" name="TextBox 7"/>
            <p:cNvSpPr txBox="1"/>
            <p:nvPr/>
          </p:nvSpPr>
          <p:spPr>
            <a:xfrm>
              <a:off x="0" y="0"/>
              <a:ext cx="142029" cy="139730"/>
            </a:xfrm>
            <a:prstGeom prst="rect">
              <a:avLst/>
            </a:prstGeom>
          </p:spPr>
          <p:txBody>
            <a:bodyPr lIns="50800" tIns="50800" rIns="50800" bIns="50800" rtlCol="0" anchor="ctr"/>
            <a:lstStyle/>
            <a:p>
              <a:pPr algn="ctr">
                <a:lnSpc>
                  <a:spcPts val="2639"/>
                </a:lnSpc>
              </a:pPr>
              <a:endParaRPr/>
            </a:p>
          </p:txBody>
        </p:sp>
      </p:grpSp>
      <p:sp>
        <p:nvSpPr>
          <p:cNvPr id="8" name="Freeform 8"/>
          <p:cNvSpPr/>
          <p:nvPr/>
        </p:nvSpPr>
        <p:spPr>
          <a:xfrm>
            <a:off x="1028700" y="1800814"/>
            <a:ext cx="7943850" cy="8157997"/>
          </a:xfrm>
          <a:custGeom>
            <a:avLst/>
            <a:gdLst/>
            <a:ahLst/>
            <a:cxnLst/>
            <a:rect l="l" t="t" r="r" b="b"/>
            <a:pathLst>
              <a:path w="7943850" h="8157997">
                <a:moveTo>
                  <a:pt x="0" y="0"/>
                </a:moveTo>
                <a:lnTo>
                  <a:pt x="7943850" y="0"/>
                </a:lnTo>
                <a:lnTo>
                  <a:pt x="7943850" y="8157997"/>
                </a:lnTo>
                <a:lnTo>
                  <a:pt x="0" y="8157997"/>
                </a:lnTo>
                <a:lnTo>
                  <a:pt x="0" y="0"/>
                </a:lnTo>
                <a:close/>
              </a:path>
            </a:pathLst>
          </a:custGeom>
          <a:blipFill>
            <a:blip r:embed="rId2"/>
            <a:stretch>
              <a:fillRect/>
            </a:stretch>
          </a:blipFill>
        </p:spPr>
      </p:sp>
      <p:sp>
        <p:nvSpPr>
          <p:cNvPr id="9" name="Freeform 9"/>
          <p:cNvSpPr/>
          <p:nvPr/>
        </p:nvSpPr>
        <p:spPr>
          <a:xfrm>
            <a:off x="9412345" y="1800814"/>
            <a:ext cx="7572697" cy="8231192"/>
          </a:xfrm>
          <a:custGeom>
            <a:avLst/>
            <a:gdLst/>
            <a:ahLst/>
            <a:cxnLst/>
            <a:rect l="l" t="t" r="r" b="b"/>
            <a:pathLst>
              <a:path w="7572697" h="8231192">
                <a:moveTo>
                  <a:pt x="0" y="0"/>
                </a:moveTo>
                <a:lnTo>
                  <a:pt x="7572697" y="0"/>
                </a:lnTo>
                <a:lnTo>
                  <a:pt x="7572697" y="8231192"/>
                </a:lnTo>
                <a:lnTo>
                  <a:pt x="0" y="8231192"/>
                </a:lnTo>
                <a:lnTo>
                  <a:pt x="0" y="0"/>
                </a:lnTo>
                <a:close/>
              </a:path>
            </a:pathLst>
          </a:custGeom>
          <a:blipFill>
            <a:blip r:embed="rId3"/>
            <a:stretch>
              <a:fillRect/>
            </a:stretch>
          </a:blipFill>
        </p:spPr>
      </p:sp>
      <p:sp>
        <p:nvSpPr>
          <p:cNvPr id="10" name="TextBox 10"/>
          <p:cNvSpPr txBox="1"/>
          <p:nvPr/>
        </p:nvSpPr>
        <p:spPr>
          <a:xfrm>
            <a:off x="2300726" y="421574"/>
            <a:ext cx="7845032" cy="816316"/>
          </a:xfrm>
          <a:prstGeom prst="rect">
            <a:avLst/>
          </a:prstGeom>
        </p:spPr>
        <p:txBody>
          <a:bodyPr lIns="0" tIns="0" rIns="0" bIns="0" rtlCol="0" anchor="t">
            <a:spAutoFit/>
          </a:bodyPr>
          <a:lstStyle/>
          <a:p>
            <a:pPr algn="l">
              <a:lnSpc>
                <a:spcPts val="6352"/>
              </a:lnSpc>
            </a:pPr>
            <a:r>
              <a:rPr lang="en-US" sz="5293">
                <a:solidFill>
                  <a:srgbClr val="211B20"/>
                </a:solidFill>
                <a:latin typeface="Norwester"/>
                <a:ea typeface="Norwester"/>
                <a:cs typeface="Norwester"/>
                <a:sym typeface="Norwester"/>
              </a:rPr>
              <a:t>KODE PEMROGRAMAN</a:t>
            </a:r>
          </a:p>
        </p:txBody>
      </p:sp>
      <p:sp>
        <p:nvSpPr>
          <p:cNvPr id="11" name="TextBox 11"/>
          <p:cNvSpPr txBox="1"/>
          <p:nvPr/>
        </p:nvSpPr>
        <p:spPr>
          <a:xfrm>
            <a:off x="16985042" y="9220200"/>
            <a:ext cx="456776" cy="339692"/>
          </a:xfrm>
          <a:prstGeom prst="rect">
            <a:avLst/>
          </a:prstGeom>
        </p:spPr>
        <p:txBody>
          <a:bodyPr lIns="0" tIns="0" rIns="0" bIns="0" rtlCol="0" anchor="t">
            <a:spAutoFit/>
          </a:bodyPr>
          <a:lstStyle/>
          <a:p>
            <a:pPr algn="r">
              <a:lnSpc>
                <a:spcPts val="2799"/>
              </a:lnSpc>
            </a:pPr>
            <a:r>
              <a:rPr lang="en-US" sz="1999" b="1">
                <a:solidFill>
                  <a:srgbClr val="000000"/>
                </a:solidFill>
                <a:latin typeface="Inter Bold"/>
                <a:ea typeface="Inter Bold"/>
                <a:cs typeface="Inter Bold"/>
                <a:sym typeface="Inter Bold"/>
              </a:rPr>
              <a:t>02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3478" y="-2427347"/>
            <a:ext cx="4961386" cy="3898425"/>
            <a:chOff x="0" y="0"/>
            <a:chExt cx="468031" cy="367757"/>
          </a:xfrm>
        </p:grpSpPr>
        <p:sp>
          <p:nvSpPr>
            <p:cNvPr id="3" name="Freeform 3"/>
            <p:cNvSpPr/>
            <p:nvPr/>
          </p:nvSpPr>
          <p:spPr>
            <a:xfrm>
              <a:off x="26234" y="0"/>
              <a:ext cx="415563" cy="367757"/>
            </a:xfrm>
            <a:custGeom>
              <a:avLst/>
              <a:gdLst/>
              <a:ahLst/>
              <a:cxnLst/>
              <a:rect l="l" t="t" r="r" b="b"/>
              <a:pathLst>
                <a:path w="415563" h="367757">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1">
              <a:gsLst>
                <a:gs pos="0">
                  <a:srgbClr val="000000">
                    <a:alpha val="100000"/>
                  </a:srgbClr>
                </a:gs>
                <a:gs pos="100000">
                  <a:srgbClr val="202020">
                    <a:alpha val="100000"/>
                  </a:srgbClr>
                </a:gs>
              </a:gsLst>
              <a:lin ang="5400000"/>
            </a:gradFill>
          </p:spPr>
        </p:sp>
        <p:sp>
          <p:nvSpPr>
            <p:cNvPr id="4" name="TextBox 4"/>
            <p:cNvSpPr txBox="1"/>
            <p:nvPr/>
          </p:nvSpPr>
          <p:spPr>
            <a:xfrm>
              <a:off x="101600" y="0"/>
              <a:ext cx="264831" cy="367757"/>
            </a:xfrm>
            <a:prstGeom prst="rect">
              <a:avLst/>
            </a:prstGeom>
          </p:spPr>
          <p:txBody>
            <a:bodyPr lIns="50800" tIns="50800" rIns="50800" bIns="50800" rtlCol="0" anchor="ctr"/>
            <a:lstStyle/>
            <a:p>
              <a:pPr algn="ctr">
                <a:lnSpc>
                  <a:spcPts val="2639"/>
                </a:lnSpc>
              </a:pPr>
              <a:endParaRPr/>
            </a:p>
          </p:txBody>
        </p:sp>
      </p:grpSp>
      <p:grpSp>
        <p:nvGrpSpPr>
          <p:cNvPr id="5" name="Group 5"/>
          <p:cNvGrpSpPr/>
          <p:nvPr/>
        </p:nvGrpSpPr>
        <p:grpSpPr>
          <a:xfrm>
            <a:off x="17037291" y="9143827"/>
            <a:ext cx="539268" cy="530539"/>
            <a:chOff x="0" y="0"/>
            <a:chExt cx="142029" cy="139730"/>
          </a:xfrm>
        </p:grpSpPr>
        <p:sp>
          <p:nvSpPr>
            <p:cNvPr id="6" name="Freeform 6"/>
            <p:cNvSpPr/>
            <p:nvPr/>
          </p:nvSpPr>
          <p:spPr>
            <a:xfrm>
              <a:off x="0" y="0"/>
              <a:ext cx="142029" cy="139730"/>
            </a:xfrm>
            <a:custGeom>
              <a:avLst/>
              <a:gdLst/>
              <a:ahLst/>
              <a:cxnLst/>
              <a:rect l="l" t="t" r="r" b="b"/>
              <a:pathLst>
                <a:path w="142029" h="139730">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id="7" name="TextBox 7"/>
            <p:cNvSpPr txBox="1"/>
            <p:nvPr/>
          </p:nvSpPr>
          <p:spPr>
            <a:xfrm>
              <a:off x="0" y="0"/>
              <a:ext cx="142029" cy="139730"/>
            </a:xfrm>
            <a:prstGeom prst="rect">
              <a:avLst/>
            </a:prstGeom>
          </p:spPr>
          <p:txBody>
            <a:bodyPr lIns="50800" tIns="50800" rIns="50800" bIns="50800" rtlCol="0" anchor="ctr"/>
            <a:lstStyle/>
            <a:p>
              <a:pPr algn="ctr">
                <a:lnSpc>
                  <a:spcPts val="2639"/>
                </a:lnSpc>
              </a:pPr>
              <a:endParaRPr/>
            </a:p>
          </p:txBody>
        </p:sp>
      </p:grpSp>
      <p:sp>
        <p:nvSpPr>
          <p:cNvPr id="8" name="Freeform 8"/>
          <p:cNvSpPr/>
          <p:nvPr/>
        </p:nvSpPr>
        <p:spPr>
          <a:xfrm>
            <a:off x="1028700" y="1800814"/>
            <a:ext cx="7943850" cy="8157997"/>
          </a:xfrm>
          <a:custGeom>
            <a:avLst/>
            <a:gdLst/>
            <a:ahLst/>
            <a:cxnLst/>
            <a:rect l="l" t="t" r="r" b="b"/>
            <a:pathLst>
              <a:path w="7943850" h="8157997">
                <a:moveTo>
                  <a:pt x="0" y="0"/>
                </a:moveTo>
                <a:lnTo>
                  <a:pt x="7943850" y="0"/>
                </a:lnTo>
                <a:lnTo>
                  <a:pt x="7943850" y="8157997"/>
                </a:lnTo>
                <a:lnTo>
                  <a:pt x="0" y="8157997"/>
                </a:lnTo>
                <a:lnTo>
                  <a:pt x="0" y="0"/>
                </a:lnTo>
                <a:close/>
              </a:path>
            </a:pathLst>
          </a:custGeom>
          <a:blipFill>
            <a:blip r:embed="rId2"/>
            <a:stretch>
              <a:fillRect/>
            </a:stretch>
          </a:blipFill>
        </p:spPr>
      </p:sp>
      <p:sp>
        <p:nvSpPr>
          <p:cNvPr id="9" name="Freeform 9"/>
          <p:cNvSpPr/>
          <p:nvPr/>
        </p:nvSpPr>
        <p:spPr>
          <a:xfrm>
            <a:off x="9412345" y="1800814"/>
            <a:ext cx="7572697" cy="8231192"/>
          </a:xfrm>
          <a:custGeom>
            <a:avLst/>
            <a:gdLst/>
            <a:ahLst/>
            <a:cxnLst/>
            <a:rect l="l" t="t" r="r" b="b"/>
            <a:pathLst>
              <a:path w="7572697" h="8231192">
                <a:moveTo>
                  <a:pt x="0" y="0"/>
                </a:moveTo>
                <a:lnTo>
                  <a:pt x="7572697" y="0"/>
                </a:lnTo>
                <a:lnTo>
                  <a:pt x="7572697" y="8231192"/>
                </a:lnTo>
                <a:lnTo>
                  <a:pt x="0" y="8231192"/>
                </a:lnTo>
                <a:lnTo>
                  <a:pt x="0" y="0"/>
                </a:lnTo>
                <a:close/>
              </a:path>
            </a:pathLst>
          </a:custGeom>
          <a:blipFill>
            <a:blip r:embed="rId3"/>
            <a:stretch>
              <a:fillRect/>
            </a:stretch>
          </a:blipFill>
        </p:spPr>
      </p:sp>
      <p:sp>
        <p:nvSpPr>
          <p:cNvPr id="10" name="TextBox 10"/>
          <p:cNvSpPr txBox="1"/>
          <p:nvPr/>
        </p:nvSpPr>
        <p:spPr>
          <a:xfrm>
            <a:off x="2300726" y="421574"/>
            <a:ext cx="7845032" cy="816316"/>
          </a:xfrm>
          <a:prstGeom prst="rect">
            <a:avLst/>
          </a:prstGeom>
        </p:spPr>
        <p:txBody>
          <a:bodyPr lIns="0" tIns="0" rIns="0" bIns="0" rtlCol="0" anchor="t">
            <a:spAutoFit/>
          </a:bodyPr>
          <a:lstStyle/>
          <a:p>
            <a:pPr algn="l">
              <a:lnSpc>
                <a:spcPts val="6352"/>
              </a:lnSpc>
            </a:pPr>
            <a:r>
              <a:rPr lang="en-US" sz="5293">
                <a:solidFill>
                  <a:srgbClr val="211B20"/>
                </a:solidFill>
                <a:latin typeface="Norwester"/>
                <a:ea typeface="Norwester"/>
                <a:cs typeface="Norwester"/>
                <a:sym typeface="Norwester"/>
              </a:rPr>
              <a:t>KODE PEMROGRAMAN</a:t>
            </a:r>
          </a:p>
        </p:txBody>
      </p:sp>
      <p:sp>
        <p:nvSpPr>
          <p:cNvPr id="11" name="TextBox 11"/>
          <p:cNvSpPr txBox="1"/>
          <p:nvPr/>
        </p:nvSpPr>
        <p:spPr>
          <a:xfrm>
            <a:off x="16985042" y="9220200"/>
            <a:ext cx="456776" cy="339692"/>
          </a:xfrm>
          <a:prstGeom prst="rect">
            <a:avLst/>
          </a:prstGeom>
        </p:spPr>
        <p:txBody>
          <a:bodyPr lIns="0" tIns="0" rIns="0" bIns="0" rtlCol="0" anchor="t">
            <a:spAutoFit/>
          </a:bodyPr>
          <a:lstStyle/>
          <a:p>
            <a:pPr algn="r">
              <a:lnSpc>
                <a:spcPts val="2799"/>
              </a:lnSpc>
            </a:pPr>
            <a:r>
              <a:rPr lang="en-US" sz="1999" b="1">
                <a:solidFill>
                  <a:srgbClr val="000000"/>
                </a:solidFill>
                <a:latin typeface="Inter Bold"/>
                <a:ea typeface="Inter Bold"/>
                <a:cs typeface="Inter Bold"/>
                <a:sym typeface="Inter Bold"/>
              </a:rPr>
              <a:t>02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3478" y="-2427347"/>
            <a:ext cx="4961386" cy="3898425"/>
            <a:chOff x="0" y="0"/>
            <a:chExt cx="468031" cy="367757"/>
          </a:xfrm>
        </p:grpSpPr>
        <p:sp>
          <p:nvSpPr>
            <p:cNvPr id="3" name="Freeform 3"/>
            <p:cNvSpPr/>
            <p:nvPr/>
          </p:nvSpPr>
          <p:spPr>
            <a:xfrm>
              <a:off x="26234" y="0"/>
              <a:ext cx="415563" cy="367757"/>
            </a:xfrm>
            <a:custGeom>
              <a:avLst/>
              <a:gdLst/>
              <a:ahLst/>
              <a:cxnLst/>
              <a:rect l="l" t="t" r="r" b="b"/>
              <a:pathLst>
                <a:path w="415563" h="367757">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1">
              <a:gsLst>
                <a:gs pos="0">
                  <a:srgbClr val="000000">
                    <a:alpha val="100000"/>
                  </a:srgbClr>
                </a:gs>
                <a:gs pos="100000">
                  <a:srgbClr val="202020">
                    <a:alpha val="100000"/>
                  </a:srgbClr>
                </a:gs>
              </a:gsLst>
              <a:lin ang="5400000"/>
            </a:gradFill>
          </p:spPr>
        </p:sp>
        <p:sp>
          <p:nvSpPr>
            <p:cNvPr id="4" name="TextBox 4"/>
            <p:cNvSpPr txBox="1"/>
            <p:nvPr/>
          </p:nvSpPr>
          <p:spPr>
            <a:xfrm>
              <a:off x="101600" y="0"/>
              <a:ext cx="264831" cy="367757"/>
            </a:xfrm>
            <a:prstGeom prst="rect">
              <a:avLst/>
            </a:prstGeom>
          </p:spPr>
          <p:txBody>
            <a:bodyPr lIns="50800" tIns="50800" rIns="50800" bIns="50800" rtlCol="0" anchor="ctr"/>
            <a:lstStyle/>
            <a:p>
              <a:pPr algn="ctr">
                <a:lnSpc>
                  <a:spcPts val="2639"/>
                </a:lnSpc>
              </a:pPr>
              <a:endParaRPr/>
            </a:p>
          </p:txBody>
        </p:sp>
      </p:grpSp>
      <p:grpSp>
        <p:nvGrpSpPr>
          <p:cNvPr id="5" name="Group 5"/>
          <p:cNvGrpSpPr/>
          <p:nvPr/>
        </p:nvGrpSpPr>
        <p:grpSpPr>
          <a:xfrm>
            <a:off x="17037291" y="9143827"/>
            <a:ext cx="539268" cy="530539"/>
            <a:chOff x="0" y="0"/>
            <a:chExt cx="142029" cy="139730"/>
          </a:xfrm>
        </p:grpSpPr>
        <p:sp>
          <p:nvSpPr>
            <p:cNvPr id="6" name="Freeform 6"/>
            <p:cNvSpPr/>
            <p:nvPr/>
          </p:nvSpPr>
          <p:spPr>
            <a:xfrm>
              <a:off x="0" y="0"/>
              <a:ext cx="142029" cy="139730"/>
            </a:xfrm>
            <a:custGeom>
              <a:avLst/>
              <a:gdLst/>
              <a:ahLst/>
              <a:cxnLst/>
              <a:rect l="l" t="t" r="r" b="b"/>
              <a:pathLst>
                <a:path w="142029" h="139730">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id="7" name="TextBox 7"/>
            <p:cNvSpPr txBox="1"/>
            <p:nvPr/>
          </p:nvSpPr>
          <p:spPr>
            <a:xfrm>
              <a:off x="0" y="0"/>
              <a:ext cx="142029" cy="139730"/>
            </a:xfrm>
            <a:prstGeom prst="rect">
              <a:avLst/>
            </a:prstGeom>
          </p:spPr>
          <p:txBody>
            <a:bodyPr lIns="50800" tIns="50800" rIns="50800" bIns="50800" rtlCol="0" anchor="ctr"/>
            <a:lstStyle/>
            <a:p>
              <a:pPr algn="ctr">
                <a:lnSpc>
                  <a:spcPts val="2639"/>
                </a:lnSpc>
              </a:pPr>
              <a:endParaRPr/>
            </a:p>
          </p:txBody>
        </p:sp>
      </p:grpSp>
      <p:sp>
        <p:nvSpPr>
          <p:cNvPr id="8" name="Freeform 8"/>
          <p:cNvSpPr/>
          <p:nvPr/>
        </p:nvSpPr>
        <p:spPr>
          <a:xfrm>
            <a:off x="5476755" y="1161663"/>
            <a:ext cx="7334489" cy="9125337"/>
          </a:xfrm>
          <a:custGeom>
            <a:avLst/>
            <a:gdLst/>
            <a:ahLst/>
            <a:cxnLst/>
            <a:rect l="l" t="t" r="r" b="b"/>
            <a:pathLst>
              <a:path w="7334489" h="9125337">
                <a:moveTo>
                  <a:pt x="0" y="0"/>
                </a:moveTo>
                <a:lnTo>
                  <a:pt x="7334490" y="0"/>
                </a:lnTo>
                <a:lnTo>
                  <a:pt x="7334490" y="9125337"/>
                </a:lnTo>
                <a:lnTo>
                  <a:pt x="0" y="9125337"/>
                </a:lnTo>
                <a:lnTo>
                  <a:pt x="0" y="0"/>
                </a:lnTo>
                <a:close/>
              </a:path>
            </a:pathLst>
          </a:custGeom>
          <a:blipFill>
            <a:blip r:embed="rId2"/>
            <a:stretch>
              <a:fillRect/>
            </a:stretch>
          </a:blipFill>
        </p:spPr>
      </p:sp>
      <p:sp>
        <p:nvSpPr>
          <p:cNvPr id="9" name="TextBox 9"/>
          <p:cNvSpPr txBox="1"/>
          <p:nvPr/>
        </p:nvSpPr>
        <p:spPr>
          <a:xfrm>
            <a:off x="2328093" y="212384"/>
            <a:ext cx="7845032" cy="816316"/>
          </a:xfrm>
          <a:prstGeom prst="rect">
            <a:avLst/>
          </a:prstGeom>
        </p:spPr>
        <p:txBody>
          <a:bodyPr lIns="0" tIns="0" rIns="0" bIns="0" rtlCol="0" anchor="t">
            <a:spAutoFit/>
          </a:bodyPr>
          <a:lstStyle/>
          <a:p>
            <a:pPr algn="l">
              <a:lnSpc>
                <a:spcPts val="6352"/>
              </a:lnSpc>
            </a:pPr>
            <a:r>
              <a:rPr lang="en-US" sz="5293">
                <a:solidFill>
                  <a:srgbClr val="211B20"/>
                </a:solidFill>
                <a:latin typeface="Norwester"/>
                <a:ea typeface="Norwester"/>
                <a:cs typeface="Norwester"/>
                <a:sym typeface="Norwester"/>
              </a:rPr>
              <a:t>KODE PEMROGRAMAN</a:t>
            </a:r>
          </a:p>
        </p:txBody>
      </p:sp>
      <p:sp>
        <p:nvSpPr>
          <p:cNvPr id="10" name="TextBox 10"/>
          <p:cNvSpPr txBox="1"/>
          <p:nvPr/>
        </p:nvSpPr>
        <p:spPr>
          <a:xfrm>
            <a:off x="16985042" y="9220200"/>
            <a:ext cx="456776" cy="339692"/>
          </a:xfrm>
          <a:prstGeom prst="rect">
            <a:avLst/>
          </a:prstGeom>
        </p:spPr>
        <p:txBody>
          <a:bodyPr lIns="0" tIns="0" rIns="0" bIns="0" rtlCol="0" anchor="t">
            <a:spAutoFit/>
          </a:bodyPr>
          <a:lstStyle/>
          <a:p>
            <a:pPr algn="r">
              <a:lnSpc>
                <a:spcPts val="2799"/>
              </a:lnSpc>
            </a:pPr>
            <a:r>
              <a:rPr lang="en-US" sz="1999" b="1">
                <a:solidFill>
                  <a:srgbClr val="000000"/>
                </a:solidFill>
                <a:latin typeface="Inter Bold"/>
                <a:ea typeface="Inter Bold"/>
                <a:cs typeface="Inter Bold"/>
                <a:sym typeface="Inter Bold"/>
              </a:rPr>
              <a:t>02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65018" y="-173559"/>
            <a:ext cx="21065193" cy="11107733"/>
            <a:chOff x="0" y="0"/>
            <a:chExt cx="697430" cy="367757"/>
          </a:xfrm>
        </p:grpSpPr>
        <p:sp>
          <p:nvSpPr>
            <p:cNvPr id="3" name="Freeform 3"/>
            <p:cNvSpPr/>
            <p:nvPr/>
          </p:nvSpPr>
          <p:spPr>
            <a:xfrm>
              <a:off x="6179" y="0"/>
              <a:ext cx="685072" cy="367757"/>
            </a:xfrm>
            <a:custGeom>
              <a:avLst/>
              <a:gdLst/>
              <a:ahLst/>
              <a:cxnLst/>
              <a:rect l="l" t="t" r="r" b="b"/>
              <a:pathLst>
                <a:path w="685072" h="367757">
                  <a:moveTo>
                    <a:pt x="212089" y="0"/>
                  </a:moveTo>
                  <a:lnTo>
                    <a:pt x="676182" y="0"/>
                  </a:lnTo>
                  <a:cubicBezTo>
                    <a:pt x="679328" y="0"/>
                    <a:pt x="682240" y="1663"/>
                    <a:pt x="683839" y="4373"/>
                  </a:cubicBezTo>
                  <a:cubicBezTo>
                    <a:pt x="685437" y="7082"/>
                    <a:pt x="685485" y="10435"/>
                    <a:pt x="683963" y="13189"/>
                  </a:cubicBezTo>
                  <a:lnTo>
                    <a:pt x="495338" y="354568"/>
                  </a:lnTo>
                  <a:cubicBezTo>
                    <a:pt x="490842" y="362705"/>
                    <a:pt x="482279" y="367757"/>
                    <a:pt x="472982" y="367757"/>
                  </a:cubicBezTo>
                  <a:lnTo>
                    <a:pt x="8889" y="367757"/>
                  </a:lnTo>
                  <a:cubicBezTo>
                    <a:pt x="5743" y="367757"/>
                    <a:pt x="2831" y="366094"/>
                    <a:pt x="1233" y="363384"/>
                  </a:cubicBezTo>
                  <a:cubicBezTo>
                    <a:pt x="-366" y="360674"/>
                    <a:pt x="-413" y="357321"/>
                    <a:pt x="1108" y="354568"/>
                  </a:cubicBezTo>
                  <a:lnTo>
                    <a:pt x="189734" y="13189"/>
                  </a:lnTo>
                  <a:cubicBezTo>
                    <a:pt x="194230" y="5052"/>
                    <a:pt x="202792" y="0"/>
                    <a:pt x="212089" y="0"/>
                  </a:cubicBezTo>
                  <a:close/>
                </a:path>
              </a:pathLst>
            </a:custGeom>
            <a:gradFill rotWithShape="1">
              <a:gsLst>
                <a:gs pos="0">
                  <a:srgbClr val="000000">
                    <a:alpha val="100000"/>
                  </a:srgbClr>
                </a:gs>
                <a:gs pos="100000">
                  <a:srgbClr val="202020">
                    <a:alpha val="100000"/>
                  </a:srgbClr>
                </a:gs>
              </a:gsLst>
              <a:lin ang="5400000"/>
            </a:gradFill>
          </p:spPr>
        </p:sp>
        <p:sp>
          <p:nvSpPr>
            <p:cNvPr id="4" name="TextBox 4"/>
            <p:cNvSpPr txBox="1"/>
            <p:nvPr/>
          </p:nvSpPr>
          <p:spPr>
            <a:xfrm>
              <a:off x="101600" y="0"/>
              <a:ext cx="494230" cy="367757"/>
            </a:xfrm>
            <a:prstGeom prst="rect">
              <a:avLst/>
            </a:prstGeom>
          </p:spPr>
          <p:txBody>
            <a:bodyPr lIns="50800" tIns="50800" rIns="50800" bIns="50800" rtlCol="0" anchor="ctr"/>
            <a:lstStyle/>
            <a:p>
              <a:pPr algn="ctr">
                <a:lnSpc>
                  <a:spcPts val="2639"/>
                </a:lnSpc>
              </a:pPr>
              <a:endParaRPr/>
            </a:p>
          </p:txBody>
        </p:sp>
      </p:grpSp>
      <p:grpSp>
        <p:nvGrpSpPr>
          <p:cNvPr id="5" name="Group 5"/>
          <p:cNvGrpSpPr/>
          <p:nvPr/>
        </p:nvGrpSpPr>
        <p:grpSpPr>
          <a:xfrm rot="-10800000">
            <a:off x="15661666" y="7154398"/>
            <a:ext cx="4649955" cy="4207804"/>
            <a:chOff x="0" y="0"/>
            <a:chExt cx="406400" cy="367757"/>
          </a:xfrm>
        </p:grpSpPr>
        <p:sp>
          <p:nvSpPr>
            <p:cNvPr id="6" name="Freeform 6"/>
            <p:cNvSpPr/>
            <p:nvPr/>
          </p:nvSpPr>
          <p:spPr>
            <a:xfrm>
              <a:off x="27991" y="0"/>
              <a:ext cx="350419" cy="367757"/>
            </a:xfrm>
            <a:custGeom>
              <a:avLst/>
              <a:gdLst/>
              <a:ahLst/>
              <a:cxnLst/>
              <a:rect l="l" t="t" r="r" b="b"/>
              <a:pathLst>
                <a:path w="350419" h="367757">
                  <a:moveTo>
                    <a:pt x="243472" y="0"/>
                  </a:moveTo>
                  <a:lnTo>
                    <a:pt x="310146" y="0"/>
                  </a:lnTo>
                  <a:cubicBezTo>
                    <a:pt x="324399" y="0"/>
                    <a:pt x="337590" y="7533"/>
                    <a:pt x="344832" y="19809"/>
                  </a:cubicBezTo>
                  <a:cubicBezTo>
                    <a:pt x="352074" y="32085"/>
                    <a:pt x="352288" y="47274"/>
                    <a:pt x="345395" y="59749"/>
                  </a:cubicBezTo>
                  <a:lnTo>
                    <a:pt x="208223" y="308008"/>
                  </a:lnTo>
                  <a:cubicBezTo>
                    <a:pt x="187854" y="344872"/>
                    <a:pt x="149063" y="367757"/>
                    <a:pt x="106946" y="367757"/>
                  </a:cubicBezTo>
                  <a:lnTo>
                    <a:pt x="40272" y="367757"/>
                  </a:lnTo>
                  <a:cubicBezTo>
                    <a:pt x="26019" y="367757"/>
                    <a:pt x="12828" y="360223"/>
                    <a:pt x="5586" y="347948"/>
                  </a:cubicBezTo>
                  <a:cubicBezTo>
                    <a:pt x="-1656" y="335672"/>
                    <a:pt x="-1870" y="320483"/>
                    <a:pt x="5023" y="308008"/>
                  </a:cubicBezTo>
                  <a:lnTo>
                    <a:pt x="142195" y="59749"/>
                  </a:lnTo>
                  <a:cubicBezTo>
                    <a:pt x="162564" y="22885"/>
                    <a:pt x="201355" y="0"/>
                    <a:pt x="243472" y="0"/>
                  </a:cubicBezTo>
                  <a:close/>
                </a:path>
              </a:pathLst>
            </a:custGeom>
            <a:gradFill rotWithShape="1">
              <a:gsLst>
                <a:gs pos="0">
                  <a:srgbClr val="FDB713">
                    <a:alpha val="100000"/>
                  </a:srgbClr>
                </a:gs>
                <a:gs pos="100000">
                  <a:srgbClr val="12568D">
                    <a:alpha val="100000"/>
                  </a:srgbClr>
                </a:gs>
              </a:gsLst>
              <a:lin ang="5400000"/>
            </a:gradFill>
          </p:spPr>
        </p:sp>
        <p:sp>
          <p:nvSpPr>
            <p:cNvPr id="7" name="TextBox 7"/>
            <p:cNvSpPr txBox="1"/>
            <p:nvPr/>
          </p:nvSpPr>
          <p:spPr>
            <a:xfrm>
              <a:off x="101600" y="0"/>
              <a:ext cx="203200" cy="367757"/>
            </a:xfrm>
            <a:prstGeom prst="rect">
              <a:avLst/>
            </a:prstGeom>
          </p:spPr>
          <p:txBody>
            <a:bodyPr lIns="50800" tIns="50800" rIns="50800" bIns="50800" rtlCol="0" anchor="ctr"/>
            <a:lstStyle/>
            <a:p>
              <a:pPr algn="ctr">
                <a:lnSpc>
                  <a:spcPts val="2639"/>
                </a:lnSpc>
              </a:pPr>
              <a:endParaRPr/>
            </a:p>
          </p:txBody>
        </p:sp>
      </p:grpSp>
      <p:grpSp>
        <p:nvGrpSpPr>
          <p:cNvPr id="8" name="Group 8"/>
          <p:cNvGrpSpPr/>
          <p:nvPr/>
        </p:nvGrpSpPr>
        <p:grpSpPr>
          <a:xfrm>
            <a:off x="17037291" y="9143827"/>
            <a:ext cx="539268" cy="530539"/>
            <a:chOff x="0" y="0"/>
            <a:chExt cx="142029" cy="139730"/>
          </a:xfrm>
        </p:grpSpPr>
        <p:sp>
          <p:nvSpPr>
            <p:cNvPr id="9" name="Freeform 9"/>
            <p:cNvSpPr/>
            <p:nvPr/>
          </p:nvSpPr>
          <p:spPr>
            <a:xfrm>
              <a:off x="0" y="0"/>
              <a:ext cx="142029" cy="139730"/>
            </a:xfrm>
            <a:custGeom>
              <a:avLst/>
              <a:gdLst/>
              <a:ahLst/>
              <a:cxnLst/>
              <a:rect l="l" t="t" r="r" b="b"/>
              <a:pathLst>
                <a:path w="142029" h="139730">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id="10" name="TextBox 10"/>
            <p:cNvSpPr txBox="1"/>
            <p:nvPr/>
          </p:nvSpPr>
          <p:spPr>
            <a:xfrm>
              <a:off x="0" y="0"/>
              <a:ext cx="142029" cy="139730"/>
            </a:xfrm>
            <a:prstGeom prst="rect">
              <a:avLst/>
            </a:prstGeom>
          </p:spPr>
          <p:txBody>
            <a:bodyPr lIns="50800" tIns="50800" rIns="50800" bIns="50800" rtlCol="0" anchor="ctr"/>
            <a:lstStyle/>
            <a:p>
              <a:pPr algn="ctr">
                <a:lnSpc>
                  <a:spcPts val="2639"/>
                </a:lnSpc>
              </a:pPr>
              <a:endParaRPr/>
            </a:p>
          </p:txBody>
        </p:sp>
      </p:grpSp>
      <p:sp>
        <p:nvSpPr>
          <p:cNvPr id="11" name="Freeform 11"/>
          <p:cNvSpPr/>
          <p:nvPr/>
        </p:nvSpPr>
        <p:spPr>
          <a:xfrm>
            <a:off x="-196555" y="0"/>
            <a:ext cx="9340555" cy="6539953"/>
          </a:xfrm>
          <a:custGeom>
            <a:avLst/>
            <a:gdLst/>
            <a:ahLst/>
            <a:cxnLst/>
            <a:rect l="l" t="t" r="r" b="b"/>
            <a:pathLst>
              <a:path w="9340555" h="6539953">
                <a:moveTo>
                  <a:pt x="0" y="0"/>
                </a:moveTo>
                <a:lnTo>
                  <a:pt x="9340555" y="0"/>
                </a:lnTo>
                <a:lnTo>
                  <a:pt x="9340555" y="6539953"/>
                </a:lnTo>
                <a:lnTo>
                  <a:pt x="0" y="6539953"/>
                </a:lnTo>
                <a:lnTo>
                  <a:pt x="0" y="0"/>
                </a:lnTo>
                <a:close/>
              </a:path>
            </a:pathLst>
          </a:custGeom>
          <a:blipFill>
            <a:blip r:embed="rId2"/>
            <a:stretch>
              <a:fillRect/>
            </a:stretch>
          </a:blipFill>
        </p:spPr>
      </p:sp>
      <p:sp>
        <p:nvSpPr>
          <p:cNvPr id="12" name="TextBox 12"/>
          <p:cNvSpPr txBox="1"/>
          <p:nvPr/>
        </p:nvSpPr>
        <p:spPr>
          <a:xfrm>
            <a:off x="16985042" y="9220200"/>
            <a:ext cx="456776" cy="339692"/>
          </a:xfrm>
          <a:prstGeom prst="rect">
            <a:avLst/>
          </a:prstGeom>
        </p:spPr>
        <p:txBody>
          <a:bodyPr lIns="0" tIns="0" rIns="0" bIns="0" rtlCol="0" anchor="t">
            <a:spAutoFit/>
          </a:bodyPr>
          <a:lstStyle/>
          <a:p>
            <a:pPr algn="r">
              <a:lnSpc>
                <a:spcPts val="2799"/>
              </a:lnSpc>
            </a:pPr>
            <a:r>
              <a:rPr lang="en-US" sz="1999" b="1">
                <a:solidFill>
                  <a:srgbClr val="000000"/>
                </a:solidFill>
                <a:latin typeface="Inter Bold"/>
                <a:ea typeface="Inter Bold"/>
                <a:cs typeface="Inter Bold"/>
                <a:sym typeface="Inter Bold"/>
              </a:rPr>
              <a:t>04</a:t>
            </a:r>
          </a:p>
        </p:txBody>
      </p:sp>
      <p:sp>
        <p:nvSpPr>
          <p:cNvPr id="13" name="TextBox 13"/>
          <p:cNvSpPr txBox="1"/>
          <p:nvPr/>
        </p:nvSpPr>
        <p:spPr>
          <a:xfrm>
            <a:off x="9162433" y="1004170"/>
            <a:ext cx="9160273" cy="2457486"/>
          </a:xfrm>
          <a:prstGeom prst="rect">
            <a:avLst/>
          </a:prstGeom>
        </p:spPr>
        <p:txBody>
          <a:bodyPr lIns="0" tIns="0" rIns="0" bIns="0" rtlCol="0" anchor="t">
            <a:spAutoFit/>
          </a:bodyPr>
          <a:lstStyle/>
          <a:p>
            <a:pPr algn="l">
              <a:lnSpc>
                <a:spcPts val="9600"/>
              </a:lnSpc>
            </a:pPr>
            <a:r>
              <a:rPr lang="en-US" sz="8000">
                <a:solidFill>
                  <a:srgbClr val="FFFFFF"/>
                </a:solidFill>
                <a:latin typeface="Norwester"/>
                <a:ea typeface="Norwester"/>
                <a:cs typeface="Norwester"/>
                <a:sym typeface="Norwester"/>
              </a:rPr>
              <a:t>DIAGRAM BLOK SISTEM OTOMASI</a:t>
            </a:r>
          </a:p>
        </p:txBody>
      </p:sp>
      <p:sp>
        <p:nvSpPr>
          <p:cNvPr id="14" name="TextBox 14"/>
          <p:cNvSpPr txBox="1"/>
          <p:nvPr/>
        </p:nvSpPr>
        <p:spPr>
          <a:xfrm>
            <a:off x="9162433" y="3650390"/>
            <a:ext cx="8144209" cy="4355477"/>
          </a:xfrm>
          <a:prstGeom prst="rect">
            <a:avLst/>
          </a:prstGeom>
        </p:spPr>
        <p:txBody>
          <a:bodyPr lIns="0" tIns="0" rIns="0" bIns="0" rtlCol="0" anchor="t">
            <a:spAutoFit/>
          </a:bodyPr>
          <a:lstStyle/>
          <a:p>
            <a:pPr algn="l">
              <a:lnSpc>
                <a:spcPts val="2875"/>
              </a:lnSpc>
            </a:pPr>
            <a:r>
              <a:rPr lang="en-US" sz="2053">
                <a:solidFill>
                  <a:srgbClr val="FFFFFF"/>
                </a:solidFill>
                <a:latin typeface="Inter"/>
                <a:ea typeface="Inter"/>
                <a:cs typeface="Inter"/>
                <a:sym typeface="Inter"/>
              </a:rPr>
              <a:t>Diagram blok menggambarkan hubungan sederhana antara input, kontroler, dan output dalam sistem otomasi. Sensor memberikan data awal yang menjadi masukan bagi Arduino untuk diproses. Setelah diproses, aktuator bekerja berdasarkan keputusan kontrol yang ditentukan oleh logika program. Diagram blok membantu memahami aliran kerja sistem secara keseluruhan.</a:t>
            </a:r>
          </a:p>
          <a:p>
            <a:pPr algn="l">
              <a:lnSpc>
                <a:spcPts val="2875"/>
              </a:lnSpc>
            </a:pPr>
            <a:endParaRPr lang="en-US" sz="2053">
              <a:solidFill>
                <a:srgbClr val="FFFFFF"/>
              </a:solidFill>
              <a:latin typeface="Inter"/>
              <a:ea typeface="Inter"/>
              <a:cs typeface="Inter"/>
              <a:sym typeface="Inter"/>
            </a:endParaRPr>
          </a:p>
          <a:p>
            <a:pPr marL="443391" lvl="1" indent="-221695" algn="l">
              <a:lnSpc>
                <a:spcPts val="2875"/>
              </a:lnSpc>
              <a:buFont typeface="Arial"/>
              <a:buChar char="•"/>
            </a:pPr>
            <a:r>
              <a:rPr lang="en-US" sz="2053">
                <a:solidFill>
                  <a:srgbClr val="FFFFFF"/>
                </a:solidFill>
                <a:latin typeface="Inter"/>
                <a:ea typeface="Inter"/>
                <a:cs typeface="Inter"/>
                <a:sym typeface="Inter"/>
              </a:rPr>
              <a:t>Input: TT-101, LT-102, PT-103.</a:t>
            </a:r>
          </a:p>
          <a:p>
            <a:pPr marL="443391" lvl="1" indent="-221695" algn="l">
              <a:lnSpc>
                <a:spcPts val="2875"/>
              </a:lnSpc>
              <a:buFont typeface="Arial"/>
              <a:buChar char="•"/>
            </a:pPr>
            <a:r>
              <a:rPr lang="en-US" sz="2053">
                <a:solidFill>
                  <a:srgbClr val="FFFFFF"/>
                </a:solidFill>
                <a:latin typeface="Inter"/>
                <a:ea typeface="Inter"/>
                <a:cs typeface="Inter"/>
                <a:sym typeface="Inter"/>
              </a:rPr>
              <a:t>Controller: Arduino Uno.</a:t>
            </a:r>
          </a:p>
          <a:p>
            <a:pPr marL="443391" lvl="1" indent="-221695" algn="l">
              <a:lnSpc>
                <a:spcPts val="2875"/>
              </a:lnSpc>
              <a:buFont typeface="Arial"/>
              <a:buChar char="•"/>
            </a:pPr>
            <a:r>
              <a:rPr lang="en-US" sz="2053">
                <a:solidFill>
                  <a:srgbClr val="FFFFFF"/>
                </a:solidFill>
                <a:latin typeface="Inter"/>
                <a:ea typeface="Inter"/>
                <a:cs typeface="Inter"/>
                <a:sym typeface="Inter"/>
              </a:rPr>
              <a:t>Output: Pompa, Valve, Alarm, LCD.</a:t>
            </a:r>
          </a:p>
          <a:p>
            <a:pPr marL="443391" lvl="1" indent="-221695" algn="l">
              <a:lnSpc>
                <a:spcPts val="2875"/>
              </a:lnSpc>
              <a:buFont typeface="Arial"/>
              <a:buChar char="•"/>
            </a:pPr>
            <a:r>
              <a:rPr lang="en-US" sz="2053">
                <a:solidFill>
                  <a:srgbClr val="FFFFFF"/>
                </a:solidFill>
                <a:latin typeface="Inter"/>
                <a:ea typeface="Inter"/>
                <a:cs typeface="Inter"/>
                <a:sym typeface="Inter"/>
              </a:rPr>
              <a:t>Alur dasar: Input → Pemrosesan → Output.</a:t>
            </a:r>
          </a:p>
          <a:p>
            <a:pPr algn="l">
              <a:lnSpc>
                <a:spcPts val="2875"/>
              </a:lnSpc>
            </a:pPr>
            <a:endParaRPr lang="en-US" sz="2053">
              <a:solidFill>
                <a:srgbClr val="FFFFFF"/>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20202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778409" y="-421296"/>
            <a:ext cx="4639553" cy="1768548"/>
            <a:chOff x="0" y="0"/>
            <a:chExt cx="964761" cy="367757"/>
          </a:xfrm>
        </p:grpSpPr>
        <p:sp>
          <p:nvSpPr>
            <p:cNvPr id="3" name="Freeform 3"/>
            <p:cNvSpPr/>
            <p:nvPr/>
          </p:nvSpPr>
          <p:spPr>
            <a:xfrm>
              <a:off x="28053" y="0"/>
              <a:ext cx="908654" cy="367757"/>
            </a:xfrm>
            <a:custGeom>
              <a:avLst/>
              <a:gdLst/>
              <a:ahLst/>
              <a:cxnLst/>
              <a:rect l="l" t="t" r="r" b="b"/>
              <a:pathLst>
                <a:path w="908654" h="367757">
                  <a:moveTo>
                    <a:pt x="243563" y="0"/>
                  </a:moveTo>
                  <a:lnTo>
                    <a:pt x="868292" y="0"/>
                  </a:lnTo>
                  <a:cubicBezTo>
                    <a:pt x="882576" y="0"/>
                    <a:pt x="895797" y="7550"/>
                    <a:pt x="903055" y="19853"/>
                  </a:cubicBezTo>
                  <a:cubicBezTo>
                    <a:pt x="910314" y="32156"/>
                    <a:pt x="910528" y="47380"/>
                    <a:pt x="903620" y="59883"/>
                  </a:cubicBezTo>
                  <a:lnTo>
                    <a:pt x="766595" y="307874"/>
                  </a:lnTo>
                  <a:cubicBezTo>
                    <a:pt x="746181" y="344820"/>
                    <a:pt x="707303" y="367757"/>
                    <a:pt x="665092" y="367757"/>
                  </a:cubicBezTo>
                  <a:lnTo>
                    <a:pt x="40363" y="367757"/>
                  </a:lnTo>
                  <a:cubicBezTo>
                    <a:pt x="26078" y="367757"/>
                    <a:pt x="12858" y="360206"/>
                    <a:pt x="5599" y="347903"/>
                  </a:cubicBezTo>
                  <a:cubicBezTo>
                    <a:pt x="-1659" y="335600"/>
                    <a:pt x="-1874" y="320377"/>
                    <a:pt x="5035" y="307874"/>
                  </a:cubicBezTo>
                  <a:lnTo>
                    <a:pt x="142059" y="59883"/>
                  </a:lnTo>
                  <a:cubicBezTo>
                    <a:pt x="162474" y="22936"/>
                    <a:pt x="201351" y="0"/>
                    <a:pt x="243563" y="0"/>
                  </a:cubicBezTo>
                  <a:close/>
                </a:path>
              </a:pathLst>
            </a:custGeom>
            <a:gradFill rotWithShape="1">
              <a:gsLst>
                <a:gs pos="0">
                  <a:srgbClr val="FDB713">
                    <a:alpha val="100000"/>
                  </a:srgbClr>
                </a:gs>
                <a:gs pos="100000">
                  <a:srgbClr val="12568D">
                    <a:alpha val="100000"/>
                  </a:srgbClr>
                </a:gs>
              </a:gsLst>
              <a:lin ang="0"/>
            </a:gradFill>
          </p:spPr>
        </p:sp>
        <p:sp>
          <p:nvSpPr>
            <p:cNvPr id="4" name="TextBox 4"/>
            <p:cNvSpPr txBox="1"/>
            <p:nvPr/>
          </p:nvSpPr>
          <p:spPr>
            <a:xfrm>
              <a:off x="101600" y="0"/>
              <a:ext cx="761561" cy="367757"/>
            </a:xfrm>
            <a:prstGeom prst="rect">
              <a:avLst/>
            </a:prstGeom>
          </p:spPr>
          <p:txBody>
            <a:bodyPr lIns="50800" tIns="50800" rIns="50800" bIns="50800" rtlCol="0" anchor="ctr"/>
            <a:lstStyle/>
            <a:p>
              <a:pPr algn="ctr">
                <a:lnSpc>
                  <a:spcPts val="2639"/>
                </a:lnSpc>
              </a:pPr>
              <a:endParaRPr/>
            </a:p>
          </p:txBody>
        </p:sp>
      </p:grpSp>
      <p:grpSp>
        <p:nvGrpSpPr>
          <p:cNvPr id="5" name="Group 5"/>
          <p:cNvGrpSpPr/>
          <p:nvPr/>
        </p:nvGrpSpPr>
        <p:grpSpPr>
          <a:xfrm>
            <a:off x="17037291" y="9143827"/>
            <a:ext cx="539268" cy="530539"/>
            <a:chOff x="0" y="0"/>
            <a:chExt cx="142029" cy="139730"/>
          </a:xfrm>
        </p:grpSpPr>
        <p:sp>
          <p:nvSpPr>
            <p:cNvPr id="6" name="Freeform 6"/>
            <p:cNvSpPr/>
            <p:nvPr/>
          </p:nvSpPr>
          <p:spPr>
            <a:xfrm>
              <a:off x="0" y="0"/>
              <a:ext cx="142029" cy="139730"/>
            </a:xfrm>
            <a:custGeom>
              <a:avLst/>
              <a:gdLst/>
              <a:ahLst/>
              <a:cxnLst/>
              <a:rect l="l" t="t" r="r" b="b"/>
              <a:pathLst>
                <a:path w="142029" h="139730">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id="7" name="TextBox 7"/>
            <p:cNvSpPr txBox="1"/>
            <p:nvPr/>
          </p:nvSpPr>
          <p:spPr>
            <a:xfrm>
              <a:off x="0" y="0"/>
              <a:ext cx="142029" cy="139730"/>
            </a:xfrm>
            <a:prstGeom prst="rect">
              <a:avLst/>
            </a:prstGeom>
          </p:spPr>
          <p:txBody>
            <a:bodyPr lIns="50800" tIns="50800" rIns="50800" bIns="50800" rtlCol="0" anchor="ctr"/>
            <a:lstStyle/>
            <a:p>
              <a:pPr algn="ctr">
                <a:lnSpc>
                  <a:spcPts val="2639"/>
                </a:lnSpc>
              </a:pPr>
              <a:endParaRPr/>
            </a:p>
          </p:txBody>
        </p:sp>
      </p:grpSp>
      <p:sp>
        <p:nvSpPr>
          <p:cNvPr id="8" name="Freeform 8"/>
          <p:cNvSpPr/>
          <p:nvPr/>
        </p:nvSpPr>
        <p:spPr>
          <a:xfrm>
            <a:off x="4598107" y="0"/>
            <a:ext cx="13689893" cy="6417137"/>
          </a:xfrm>
          <a:custGeom>
            <a:avLst/>
            <a:gdLst/>
            <a:ahLst/>
            <a:cxnLst/>
            <a:rect l="l" t="t" r="r" b="b"/>
            <a:pathLst>
              <a:path w="13689893" h="6417137">
                <a:moveTo>
                  <a:pt x="0" y="0"/>
                </a:moveTo>
                <a:lnTo>
                  <a:pt x="13689893" y="0"/>
                </a:lnTo>
                <a:lnTo>
                  <a:pt x="13689893" y="6417137"/>
                </a:lnTo>
                <a:lnTo>
                  <a:pt x="0" y="6417137"/>
                </a:lnTo>
                <a:lnTo>
                  <a:pt x="0" y="0"/>
                </a:lnTo>
                <a:close/>
              </a:path>
            </a:pathLst>
          </a:custGeom>
          <a:blipFill>
            <a:blip r:embed="rId2"/>
            <a:stretch>
              <a:fillRect/>
            </a:stretch>
          </a:blipFill>
        </p:spPr>
      </p:sp>
      <p:sp>
        <p:nvSpPr>
          <p:cNvPr id="9" name="TextBox 9"/>
          <p:cNvSpPr txBox="1"/>
          <p:nvPr/>
        </p:nvSpPr>
        <p:spPr>
          <a:xfrm>
            <a:off x="382776" y="1521215"/>
            <a:ext cx="4044144" cy="4895922"/>
          </a:xfrm>
          <a:prstGeom prst="rect">
            <a:avLst/>
          </a:prstGeom>
        </p:spPr>
        <p:txBody>
          <a:bodyPr lIns="0" tIns="0" rIns="0" bIns="0" rtlCol="0" anchor="t">
            <a:spAutoFit/>
          </a:bodyPr>
          <a:lstStyle/>
          <a:p>
            <a:pPr algn="l">
              <a:lnSpc>
                <a:spcPts val="9600"/>
              </a:lnSpc>
            </a:pPr>
            <a:r>
              <a:rPr lang="en-US" sz="8000">
                <a:solidFill>
                  <a:srgbClr val="FFFFFF"/>
                </a:solidFill>
                <a:latin typeface="Norwester"/>
                <a:ea typeface="Norwester"/>
                <a:cs typeface="Norwester"/>
                <a:sym typeface="Norwester"/>
              </a:rPr>
              <a:t>DIAGRAM ALIR KERJA SISTEM</a:t>
            </a:r>
          </a:p>
        </p:txBody>
      </p:sp>
      <p:sp>
        <p:nvSpPr>
          <p:cNvPr id="10" name="TextBox 10"/>
          <p:cNvSpPr txBox="1"/>
          <p:nvPr/>
        </p:nvSpPr>
        <p:spPr>
          <a:xfrm>
            <a:off x="382776" y="6541842"/>
            <a:ext cx="9875200" cy="3403716"/>
          </a:xfrm>
          <a:prstGeom prst="rect">
            <a:avLst/>
          </a:prstGeom>
        </p:spPr>
        <p:txBody>
          <a:bodyPr lIns="0" tIns="0" rIns="0" bIns="0" rtlCol="0" anchor="t">
            <a:spAutoFit/>
          </a:bodyPr>
          <a:lstStyle/>
          <a:p>
            <a:pPr algn="just">
              <a:lnSpc>
                <a:spcPts val="2690"/>
              </a:lnSpc>
            </a:pPr>
            <a:r>
              <a:rPr lang="en-US" sz="1921">
                <a:solidFill>
                  <a:srgbClr val="FFFFFF"/>
                </a:solidFill>
                <a:latin typeface="Inter"/>
                <a:ea typeface="Inter"/>
                <a:cs typeface="Inter"/>
                <a:sym typeface="Inter"/>
              </a:rPr>
              <a:t>Diagram alir menjelaskan urutan kerja sistem dari mulai sensor mengambil data hingga aktuator melakukan aksi. Alur ini memudahkan pemahaman mengenai logika yang berjalan pada Arduino. Setiap langkah menunjukkan bagaimana sistem bereaksi terhadap perubahan variabel proses. Diagram ini membantu dalam analisis dan troubleshooting ketika sistem tidak bekerja normal.</a:t>
            </a:r>
          </a:p>
          <a:p>
            <a:pPr marL="414874" lvl="1" indent="-207437" algn="just">
              <a:lnSpc>
                <a:spcPts val="2690"/>
              </a:lnSpc>
              <a:buFont typeface="Arial"/>
              <a:buChar char="•"/>
            </a:pPr>
            <a:r>
              <a:rPr lang="en-US" sz="1921">
                <a:solidFill>
                  <a:srgbClr val="FFFFFF"/>
                </a:solidFill>
                <a:latin typeface="Inter"/>
                <a:ea typeface="Inter"/>
                <a:cs typeface="Inter"/>
                <a:sym typeface="Inter"/>
              </a:rPr>
              <a:t>Sensor membaca suhu, level, tekanan.</a:t>
            </a:r>
          </a:p>
          <a:p>
            <a:pPr marL="414874" lvl="1" indent="-207437" algn="just">
              <a:lnSpc>
                <a:spcPts val="2690"/>
              </a:lnSpc>
              <a:buFont typeface="Arial"/>
              <a:buChar char="•"/>
            </a:pPr>
            <a:r>
              <a:rPr lang="en-US" sz="1921">
                <a:solidFill>
                  <a:srgbClr val="FFFFFF"/>
                </a:solidFill>
                <a:latin typeface="Inter"/>
                <a:ea typeface="Inter"/>
                <a:cs typeface="Inter"/>
                <a:sym typeface="Inter"/>
              </a:rPr>
              <a:t>Data dikirim ke Arduino.</a:t>
            </a:r>
          </a:p>
          <a:p>
            <a:pPr marL="414874" lvl="1" indent="-207437" algn="just">
              <a:lnSpc>
                <a:spcPts val="2690"/>
              </a:lnSpc>
              <a:buFont typeface="Arial"/>
              <a:buChar char="•"/>
            </a:pPr>
            <a:r>
              <a:rPr lang="en-US" sz="1921">
                <a:solidFill>
                  <a:srgbClr val="FFFFFF"/>
                </a:solidFill>
                <a:latin typeface="Inter"/>
                <a:ea typeface="Inter"/>
                <a:cs typeface="Inter"/>
                <a:sym typeface="Inter"/>
              </a:rPr>
              <a:t>Arduino memproses dan membandingkan dengan batas.</a:t>
            </a:r>
          </a:p>
          <a:p>
            <a:pPr marL="414874" lvl="1" indent="-207437" algn="just">
              <a:lnSpc>
                <a:spcPts val="2690"/>
              </a:lnSpc>
              <a:buFont typeface="Arial"/>
              <a:buChar char="•"/>
            </a:pPr>
            <a:r>
              <a:rPr lang="en-US" sz="1921">
                <a:solidFill>
                  <a:srgbClr val="FFFFFF"/>
                </a:solidFill>
                <a:latin typeface="Inter"/>
                <a:ea typeface="Inter"/>
                <a:cs typeface="Inter"/>
                <a:sym typeface="Inter"/>
              </a:rPr>
              <a:t>Aktuator bekerja sesuai keputusan kontrol.</a:t>
            </a:r>
          </a:p>
          <a:p>
            <a:pPr algn="just">
              <a:lnSpc>
                <a:spcPts val="2690"/>
              </a:lnSpc>
            </a:pPr>
            <a:endParaRPr lang="en-US" sz="1921">
              <a:solidFill>
                <a:srgbClr val="FFFFFF"/>
              </a:solidFill>
              <a:latin typeface="Inter"/>
              <a:ea typeface="Inter"/>
              <a:cs typeface="Inter"/>
              <a:sym typeface="Inter"/>
            </a:endParaRPr>
          </a:p>
        </p:txBody>
      </p:sp>
      <p:sp>
        <p:nvSpPr>
          <p:cNvPr id="11" name="TextBox 11"/>
          <p:cNvSpPr txBox="1"/>
          <p:nvPr/>
        </p:nvSpPr>
        <p:spPr>
          <a:xfrm>
            <a:off x="16985042" y="9220200"/>
            <a:ext cx="456776" cy="339692"/>
          </a:xfrm>
          <a:prstGeom prst="rect">
            <a:avLst/>
          </a:prstGeom>
        </p:spPr>
        <p:txBody>
          <a:bodyPr lIns="0" tIns="0" rIns="0" bIns="0" rtlCol="0" anchor="t">
            <a:spAutoFit/>
          </a:bodyPr>
          <a:lstStyle/>
          <a:p>
            <a:pPr algn="r">
              <a:lnSpc>
                <a:spcPts val="2799"/>
              </a:lnSpc>
            </a:pPr>
            <a:r>
              <a:rPr lang="en-US" sz="1999" b="1">
                <a:solidFill>
                  <a:srgbClr val="000000"/>
                </a:solidFill>
                <a:latin typeface="Inter Bold"/>
                <a:ea typeface="Inter Bold"/>
                <a:cs typeface="Inter Bold"/>
                <a:sym typeface="Inter Bold"/>
              </a:rPr>
              <a:t>14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19376" y="7377205"/>
            <a:ext cx="9235250" cy="3910055"/>
            <a:chOff x="0" y="0"/>
            <a:chExt cx="868613" cy="367757"/>
          </a:xfrm>
        </p:grpSpPr>
        <p:sp>
          <p:nvSpPr>
            <p:cNvPr id="3" name="Freeform 3"/>
            <p:cNvSpPr/>
            <p:nvPr/>
          </p:nvSpPr>
          <p:spPr>
            <a:xfrm>
              <a:off x="14093" y="0"/>
              <a:ext cx="840426" cy="367757"/>
            </a:xfrm>
            <a:custGeom>
              <a:avLst/>
              <a:gdLst/>
              <a:ahLst/>
              <a:cxnLst/>
              <a:rect l="l" t="t" r="r" b="b"/>
              <a:pathLst>
                <a:path w="840426" h="367757">
                  <a:moveTo>
                    <a:pt x="223477" y="0"/>
                  </a:moveTo>
                  <a:lnTo>
                    <a:pt x="820149" y="0"/>
                  </a:lnTo>
                  <a:cubicBezTo>
                    <a:pt x="827326" y="0"/>
                    <a:pt x="833967" y="3793"/>
                    <a:pt x="837614" y="9974"/>
                  </a:cubicBezTo>
                  <a:cubicBezTo>
                    <a:pt x="841260" y="16155"/>
                    <a:pt x="841368" y="23802"/>
                    <a:pt x="837897" y="30084"/>
                  </a:cubicBezTo>
                  <a:lnTo>
                    <a:pt x="667942" y="337673"/>
                  </a:lnTo>
                  <a:cubicBezTo>
                    <a:pt x="657686" y="356234"/>
                    <a:pt x="638155" y="367757"/>
                    <a:pt x="616949" y="367757"/>
                  </a:cubicBezTo>
                  <a:lnTo>
                    <a:pt x="20277" y="367757"/>
                  </a:lnTo>
                  <a:cubicBezTo>
                    <a:pt x="13101" y="367757"/>
                    <a:pt x="6459" y="363963"/>
                    <a:pt x="2813" y="357783"/>
                  </a:cubicBezTo>
                  <a:cubicBezTo>
                    <a:pt x="-833" y="351602"/>
                    <a:pt x="-941" y="343954"/>
                    <a:pt x="2529" y="337673"/>
                  </a:cubicBezTo>
                  <a:lnTo>
                    <a:pt x="172485" y="30084"/>
                  </a:lnTo>
                  <a:cubicBezTo>
                    <a:pt x="182740" y="11523"/>
                    <a:pt x="202271" y="0"/>
                    <a:pt x="223477" y="0"/>
                  </a:cubicBezTo>
                  <a:close/>
                </a:path>
              </a:pathLst>
            </a:custGeom>
            <a:gradFill rotWithShape="1">
              <a:gsLst>
                <a:gs pos="0">
                  <a:srgbClr val="000000">
                    <a:alpha val="100000"/>
                  </a:srgbClr>
                </a:gs>
                <a:gs pos="100000">
                  <a:srgbClr val="202020">
                    <a:alpha val="100000"/>
                  </a:srgbClr>
                </a:gs>
              </a:gsLst>
              <a:lin ang="5400000"/>
            </a:gradFill>
          </p:spPr>
        </p:sp>
        <p:sp>
          <p:nvSpPr>
            <p:cNvPr id="4" name="TextBox 4"/>
            <p:cNvSpPr txBox="1"/>
            <p:nvPr/>
          </p:nvSpPr>
          <p:spPr>
            <a:xfrm>
              <a:off x="101600" y="0"/>
              <a:ext cx="665413" cy="367757"/>
            </a:xfrm>
            <a:prstGeom prst="rect">
              <a:avLst/>
            </a:prstGeom>
          </p:spPr>
          <p:txBody>
            <a:bodyPr lIns="50800" tIns="50800" rIns="50800" bIns="50800" rtlCol="0" anchor="ctr"/>
            <a:lstStyle/>
            <a:p>
              <a:pPr algn="ctr">
                <a:lnSpc>
                  <a:spcPts val="2639"/>
                </a:lnSpc>
              </a:pPr>
              <a:endParaRPr/>
            </a:p>
          </p:txBody>
        </p:sp>
      </p:grpSp>
      <p:grpSp>
        <p:nvGrpSpPr>
          <p:cNvPr id="5" name="Group 5"/>
          <p:cNvGrpSpPr/>
          <p:nvPr/>
        </p:nvGrpSpPr>
        <p:grpSpPr>
          <a:xfrm>
            <a:off x="10514663" y="-685381"/>
            <a:ext cx="9553970" cy="2641014"/>
            <a:chOff x="0" y="0"/>
            <a:chExt cx="1246433" cy="344553"/>
          </a:xfrm>
        </p:grpSpPr>
        <p:sp>
          <p:nvSpPr>
            <p:cNvPr id="6" name="Freeform 6"/>
            <p:cNvSpPr/>
            <p:nvPr/>
          </p:nvSpPr>
          <p:spPr>
            <a:xfrm>
              <a:off x="21196" y="0"/>
              <a:ext cx="1204042" cy="344553"/>
            </a:xfrm>
            <a:custGeom>
              <a:avLst/>
              <a:gdLst/>
              <a:ahLst/>
              <a:cxnLst/>
              <a:rect l="l" t="t" r="r" b="b"/>
              <a:pathLst>
                <a:path w="1204042" h="344553">
                  <a:moveTo>
                    <a:pt x="231434" y="0"/>
                  </a:moveTo>
                  <a:lnTo>
                    <a:pt x="1175807" y="0"/>
                  </a:lnTo>
                  <a:cubicBezTo>
                    <a:pt x="1185941" y="0"/>
                    <a:pt x="1195297" y="5431"/>
                    <a:pt x="1200324" y="14231"/>
                  </a:cubicBezTo>
                  <a:cubicBezTo>
                    <a:pt x="1205350" y="23030"/>
                    <a:pt x="1205275" y="33849"/>
                    <a:pt x="1200127" y="42578"/>
                  </a:cubicBezTo>
                  <a:lnTo>
                    <a:pt x="1047147" y="301975"/>
                  </a:lnTo>
                  <a:cubicBezTo>
                    <a:pt x="1031587" y="328360"/>
                    <a:pt x="1003238" y="344553"/>
                    <a:pt x="972607" y="344553"/>
                  </a:cubicBezTo>
                  <a:lnTo>
                    <a:pt x="28234" y="344553"/>
                  </a:lnTo>
                  <a:cubicBezTo>
                    <a:pt x="18101" y="344553"/>
                    <a:pt x="8744" y="339122"/>
                    <a:pt x="3717" y="330322"/>
                  </a:cubicBezTo>
                  <a:cubicBezTo>
                    <a:pt x="-1309" y="321523"/>
                    <a:pt x="-1234" y="310704"/>
                    <a:pt x="3914" y="301975"/>
                  </a:cubicBezTo>
                  <a:lnTo>
                    <a:pt x="156894" y="42578"/>
                  </a:lnTo>
                  <a:cubicBezTo>
                    <a:pt x="172454" y="16193"/>
                    <a:pt x="200803" y="0"/>
                    <a:pt x="231434" y="0"/>
                  </a:cubicBezTo>
                  <a:close/>
                </a:path>
              </a:pathLst>
            </a:custGeom>
            <a:gradFill rotWithShape="1">
              <a:gsLst>
                <a:gs pos="0">
                  <a:srgbClr val="FDB713">
                    <a:alpha val="100000"/>
                  </a:srgbClr>
                </a:gs>
                <a:gs pos="100000">
                  <a:srgbClr val="12568D">
                    <a:alpha val="100000"/>
                  </a:srgbClr>
                </a:gs>
              </a:gsLst>
              <a:lin ang="0"/>
            </a:gradFill>
          </p:spPr>
        </p:sp>
        <p:sp>
          <p:nvSpPr>
            <p:cNvPr id="7" name="TextBox 7"/>
            <p:cNvSpPr txBox="1"/>
            <p:nvPr/>
          </p:nvSpPr>
          <p:spPr>
            <a:xfrm>
              <a:off x="101600" y="0"/>
              <a:ext cx="1043233" cy="344553"/>
            </a:xfrm>
            <a:prstGeom prst="rect">
              <a:avLst/>
            </a:prstGeom>
          </p:spPr>
          <p:txBody>
            <a:bodyPr lIns="50800" tIns="50800" rIns="50800" bIns="50800" rtlCol="0" anchor="ctr"/>
            <a:lstStyle/>
            <a:p>
              <a:pPr algn="ctr">
                <a:lnSpc>
                  <a:spcPts val="2639"/>
                </a:lnSpc>
              </a:pPr>
              <a:endParaRPr/>
            </a:p>
          </p:txBody>
        </p:sp>
      </p:grpSp>
      <p:grpSp>
        <p:nvGrpSpPr>
          <p:cNvPr id="8" name="Group 8"/>
          <p:cNvGrpSpPr/>
          <p:nvPr/>
        </p:nvGrpSpPr>
        <p:grpSpPr>
          <a:xfrm>
            <a:off x="9144000" y="1028700"/>
            <a:ext cx="12085326" cy="10385827"/>
            <a:chOff x="0" y="0"/>
            <a:chExt cx="812800" cy="698500"/>
          </a:xfrm>
        </p:grpSpPr>
        <p:sp>
          <p:nvSpPr>
            <p:cNvPr id="9" name="Freeform 9"/>
            <p:cNvSpPr/>
            <p:nvPr/>
          </p:nvSpPr>
          <p:spPr>
            <a:xfrm>
              <a:off x="6048" y="0"/>
              <a:ext cx="800704" cy="698500"/>
            </a:xfrm>
            <a:custGeom>
              <a:avLst/>
              <a:gdLst/>
              <a:ahLst/>
              <a:cxnLst/>
              <a:rect l="l" t="t" r="r" b="b"/>
              <a:pathLst>
                <a:path w="800704" h="698500">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27657" r="-27657"/>
              </a:stretch>
            </a:blipFill>
          </p:spPr>
        </p:sp>
      </p:grpSp>
      <p:sp>
        <p:nvSpPr>
          <p:cNvPr id="10" name="TextBox 10"/>
          <p:cNvSpPr txBox="1"/>
          <p:nvPr/>
        </p:nvSpPr>
        <p:spPr>
          <a:xfrm>
            <a:off x="1028700" y="1009650"/>
            <a:ext cx="8322238" cy="2457486"/>
          </a:xfrm>
          <a:prstGeom prst="rect">
            <a:avLst/>
          </a:prstGeom>
        </p:spPr>
        <p:txBody>
          <a:bodyPr lIns="0" tIns="0" rIns="0" bIns="0" rtlCol="0" anchor="t">
            <a:spAutoFit/>
          </a:bodyPr>
          <a:lstStyle/>
          <a:p>
            <a:pPr algn="l">
              <a:lnSpc>
                <a:spcPts val="9600"/>
              </a:lnSpc>
            </a:pPr>
            <a:r>
              <a:rPr lang="en-US" sz="8000">
                <a:solidFill>
                  <a:srgbClr val="211B20"/>
                </a:solidFill>
                <a:latin typeface="Norwester"/>
                <a:ea typeface="Norwester"/>
                <a:cs typeface="Norwester"/>
                <a:sym typeface="Norwester"/>
              </a:rPr>
              <a:t>ANALISIS KESTABILAN SISTEM</a:t>
            </a:r>
          </a:p>
        </p:txBody>
      </p:sp>
      <p:sp>
        <p:nvSpPr>
          <p:cNvPr id="11" name="TextBox 11"/>
          <p:cNvSpPr txBox="1"/>
          <p:nvPr/>
        </p:nvSpPr>
        <p:spPr>
          <a:xfrm>
            <a:off x="1028700" y="4186773"/>
            <a:ext cx="6355905" cy="2172845"/>
          </a:xfrm>
          <a:prstGeom prst="rect">
            <a:avLst/>
          </a:prstGeom>
        </p:spPr>
        <p:txBody>
          <a:bodyPr lIns="0" tIns="0" rIns="0" bIns="0" rtlCol="0" anchor="t">
            <a:spAutoFit/>
          </a:bodyPr>
          <a:lstStyle/>
          <a:p>
            <a:pPr algn="l">
              <a:lnSpc>
                <a:spcPts val="3448"/>
              </a:lnSpc>
            </a:pPr>
            <a:r>
              <a:rPr lang="en-US" sz="2463">
                <a:solidFill>
                  <a:srgbClr val="545454"/>
                </a:solidFill>
                <a:latin typeface="Inter"/>
                <a:ea typeface="Inter"/>
                <a:cs typeface="Inter"/>
                <a:sym typeface="Inter"/>
              </a:rPr>
              <a:t>Kesalahan pembacaan sensor dapat berdampak serius pada keselamatan dan efisiensi proses.</a:t>
            </a:r>
          </a:p>
          <a:p>
            <a:pPr algn="l">
              <a:lnSpc>
                <a:spcPts val="3448"/>
              </a:lnSpc>
            </a:pPr>
            <a:endParaRPr lang="en-US" sz="2463">
              <a:solidFill>
                <a:srgbClr val="545454"/>
              </a:solidFill>
              <a:latin typeface="Inter"/>
              <a:ea typeface="Inter"/>
              <a:cs typeface="Inter"/>
              <a:sym typeface="Inter"/>
            </a:endParaRPr>
          </a:p>
          <a:p>
            <a:pPr algn="l">
              <a:lnSpc>
                <a:spcPts val="3448"/>
              </a:lnSpc>
            </a:pPr>
            <a:endParaRPr lang="en-US" sz="2463">
              <a:solidFill>
                <a:srgbClr val="545454"/>
              </a:solidFill>
              <a:latin typeface="Inter"/>
              <a:ea typeface="Inter"/>
              <a:cs typeface="Inter"/>
              <a:sym typeface="Inter"/>
            </a:endParaRPr>
          </a:p>
        </p:txBody>
      </p:sp>
      <p:sp>
        <p:nvSpPr>
          <p:cNvPr id="12" name="TextBox 12"/>
          <p:cNvSpPr txBox="1"/>
          <p:nvPr/>
        </p:nvSpPr>
        <p:spPr>
          <a:xfrm>
            <a:off x="1028700" y="5891656"/>
            <a:ext cx="5513457" cy="3044148"/>
          </a:xfrm>
          <a:prstGeom prst="rect">
            <a:avLst/>
          </a:prstGeom>
        </p:spPr>
        <p:txBody>
          <a:bodyPr lIns="0" tIns="0" rIns="0" bIns="0" rtlCol="0" anchor="t">
            <a:spAutoFit/>
          </a:bodyPr>
          <a:lstStyle/>
          <a:p>
            <a:pPr marL="531766" lvl="1" indent="-265883" algn="l">
              <a:lnSpc>
                <a:spcPts val="3448"/>
              </a:lnSpc>
              <a:buFont typeface="Arial"/>
              <a:buChar char="•"/>
            </a:pPr>
            <a:r>
              <a:rPr lang="en-US" sz="2463">
                <a:solidFill>
                  <a:srgbClr val="545454"/>
                </a:solidFill>
                <a:latin typeface="Inter"/>
                <a:ea typeface="Inter"/>
                <a:cs typeface="Inter"/>
                <a:sym typeface="Inter"/>
              </a:rPr>
              <a:t>Error level → risiko overflow</a:t>
            </a:r>
          </a:p>
          <a:p>
            <a:pPr marL="531766" lvl="1" indent="-265883" algn="l">
              <a:lnSpc>
                <a:spcPts val="3448"/>
              </a:lnSpc>
              <a:buFont typeface="Arial"/>
              <a:buChar char="•"/>
            </a:pPr>
            <a:r>
              <a:rPr lang="en-US" sz="2463">
                <a:solidFill>
                  <a:srgbClr val="545454"/>
                </a:solidFill>
                <a:latin typeface="Inter"/>
                <a:ea typeface="Inter"/>
                <a:cs typeface="Inter"/>
                <a:sym typeface="Inter"/>
              </a:rPr>
              <a:t>Error suhu → risiko overheating</a:t>
            </a:r>
          </a:p>
          <a:p>
            <a:pPr marL="531766" lvl="1" indent="-265883" algn="l">
              <a:lnSpc>
                <a:spcPts val="3448"/>
              </a:lnSpc>
              <a:buFont typeface="Arial"/>
              <a:buChar char="•"/>
            </a:pPr>
            <a:r>
              <a:rPr lang="en-US" sz="2463">
                <a:solidFill>
                  <a:srgbClr val="545454"/>
                </a:solidFill>
                <a:latin typeface="Inter"/>
                <a:ea typeface="Inter"/>
                <a:cs typeface="Inter"/>
                <a:sym typeface="Inter"/>
              </a:rPr>
              <a:t>Error tekanan → valve membuka tanpa perlu</a:t>
            </a:r>
          </a:p>
          <a:p>
            <a:pPr marL="531766" lvl="1" indent="-265883" algn="l">
              <a:lnSpc>
                <a:spcPts val="3448"/>
              </a:lnSpc>
              <a:buFont typeface="Arial"/>
              <a:buChar char="•"/>
            </a:pPr>
            <a:r>
              <a:rPr lang="en-US" sz="2463">
                <a:solidFill>
                  <a:srgbClr val="545454"/>
                </a:solidFill>
                <a:latin typeface="Inter"/>
                <a:ea typeface="Inter"/>
                <a:cs typeface="Inter"/>
                <a:sym typeface="Inter"/>
              </a:rPr>
              <a:t>Mitigasi: redundant sensor &amp; filtering</a:t>
            </a:r>
          </a:p>
          <a:p>
            <a:pPr algn="l">
              <a:lnSpc>
                <a:spcPts val="3448"/>
              </a:lnSpc>
            </a:pPr>
            <a:endParaRPr lang="en-US" sz="2463">
              <a:solidFill>
                <a:srgbClr val="545454"/>
              </a:solidFill>
              <a:latin typeface="Inter"/>
              <a:ea typeface="Inter"/>
              <a:cs typeface="Inter"/>
              <a:sym typeface="Inter"/>
            </a:endParaRPr>
          </a:p>
        </p:txBody>
      </p:sp>
      <p:grpSp>
        <p:nvGrpSpPr>
          <p:cNvPr id="13" name="Group 13"/>
          <p:cNvGrpSpPr/>
          <p:nvPr/>
        </p:nvGrpSpPr>
        <p:grpSpPr>
          <a:xfrm>
            <a:off x="17037291" y="9143827"/>
            <a:ext cx="539268" cy="530539"/>
            <a:chOff x="0" y="0"/>
            <a:chExt cx="142029" cy="139730"/>
          </a:xfrm>
        </p:grpSpPr>
        <p:sp>
          <p:nvSpPr>
            <p:cNvPr id="14" name="Freeform 14"/>
            <p:cNvSpPr/>
            <p:nvPr/>
          </p:nvSpPr>
          <p:spPr>
            <a:xfrm>
              <a:off x="0" y="0"/>
              <a:ext cx="142029" cy="139730"/>
            </a:xfrm>
            <a:custGeom>
              <a:avLst/>
              <a:gdLst/>
              <a:ahLst/>
              <a:cxnLst/>
              <a:rect l="l" t="t" r="r" b="b"/>
              <a:pathLst>
                <a:path w="142029" h="139730">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id="15" name="TextBox 15"/>
            <p:cNvSpPr txBox="1"/>
            <p:nvPr/>
          </p:nvSpPr>
          <p:spPr>
            <a:xfrm>
              <a:off x="0" y="0"/>
              <a:ext cx="142029" cy="139730"/>
            </a:xfrm>
            <a:prstGeom prst="rect">
              <a:avLst/>
            </a:prstGeom>
          </p:spPr>
          <p:txBody>
            <a:bodyPr lIns="50800" tIns="50800" rIns="50800" bIns="50800" rtlCol="0" anchor="ctr"/>
            <a:lstStyle/>
            <a:p>
              <a:pPr algn="ctr">
                <a:lnSpc>
                  <a:spcPts val="2639"/>
                </a:lnSpc>
              </a:pPr>
              <a:endParaRPr/>
            </a:p>
          </p:txBody>
        </p:sp>
      </p:grpSp>
      <p:sp>
        <p:nvSpPr>
          <p:cNvPr id="16" name="TextBox 16"/>
          <p:cNvSpPr txBox="1"/>
          <p:nvPr/>
        </p:nvSpPr>
        <p:spPr>
          <a:xfrm>
            <a:off x="16985042" y="9220200"/>
            <a:ext cx="456776" cy="339692"/>
          </a:xfrm>
          <a:prstGeom prst="rect">
            <a:avLst/>
          </a:prstGeom>
        </p:spPr>
        <p:txBody>
          <a:bodyPr lIns="0" tIns="0" rIns="0" bIns="0" rtlCol="0" anchor="t">
            <a:spAutoFit/>
          </a:bodyPr>
          <a:lstStyle/>
          <a:p>
            <a:pPr algn="r">
              <a:lnSpc>
                <a:spcPts val="2799"/>
              </a:lnSpc>
            </a:pPr>
            <a:r>
              <a:rPr lang="en-US" sz="1999" b="1">
                <a:solidFill>
                  <a:srgbClr val="000000"/>
                </a:solidFill>
                <a:latin typeface="Inter Bold"/>
                <a:ea typeface="Inter Bold"/>
                <a:cs typeface="Inter Bold"/>
                <a:sym typeface="Inter Bold"/>
              </a:rPr>
              <a:t>12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32198" y="-2026876"/>
            <a:ext cx="7373167" cy="3406944"/>
            <a:chOff x="0" y="0"/>
            <a:chExt cx="812800" cy="375573"/>
          </a:xfrm>
        </p:grpSpPr>
        <p:sp>
          <p:nvSpPr>
            <p:cNvPr id="3" name="Freeform 3"/>
            <p:cNvSpPr/>
            <p:nvPr/>
          </p:nvSpPr>
          <p:spPr>
            <a:xfrm>
              <a:off x="12728" y="0"/>
              <a:ext cx="787344" cy="375573"/>
            </a:xfrm>
            <a:custGeom>
              <a:avLst/>
              <a:gdLst/>
              <a:ahLst/>
              <a:cxnLst/>
              <a:rect l="l" t="t" r="r" b="b"/>
              <a:pathLst>
                <a:path w="787344" h="375573">
                  <a:moveTo>
                    <a:pt x="565372" y="0"/>
                  </a:moveTo>
                  <a:lnTo>
                    <a:pt x="18772" y="0"/>
                  </a:lnTo>
                  <a:cubicBezTo>
                    <a:pt x="12158" y="0"/>
                    <a:pt x="6032" y="3481"/>
                    <a:pt x="2646" y="9162"/>
                  </a:cubicBezTo>
                  <a:cubicBezTo>
                    <a:pt x="-740" y="14844"/>
                    <a:pt x="-886" y="21888"/>
                    <a:pt x="2262" y="27705"/>
                  </a:cubicBezTo>
                  <a:lnTo>
                    <a:pt x="175482" y="347868"/>
                  </a:lnTo>
                  <a:cubicBezTo>
                    <a:pt x="184718" y="364937"/>
                    <a:pt x="202565" y="375573"/>
                    <a:pt x="221972" y="375573"/>
                  </a:cubicBezTo>
                  <a:lnTo>
                    <a:pt x="768572" y="375573"/>
                  </a:lnTo>
                  <a:cubicBezTo>
                    <a:pt x="775186" y="375573"/>
                    <a:pt x="781312" y="372093"/>
                    <a:pt x="784698" y="366411"/>
                  </a:cubicBezTo>
                  <a:cubicBezTo>
                    <a:pt x="788083" y="360729"/>
                    <a:pt x="788230" y="353685"/>
                    <a:pt x="785082" y="347868"/>
                  </a:cubicBezTo>
                  <a:lnTo>
                    <a:pt x="611862" y="27705"/>
                  </a:lnTo>
                  <a:cubicBezTo>
                    <a:pt x="602626" y="10636"/>
                    <a:pt x="584779" y="0"/>
                    <a:pt x="565372" y="0"/>
                  </a:cubicBezTo>
                  <a:close/>
                </a:path>
              </a:pathLst>
            </a:custGeom>
            <a:gradFill rotWithShape="1">
              <a:gsLst>
                <a:gs pos="0">
                  <a:srgbClr val="FDB713">
                    <a:alpha val="100000"/>
                  </a:srgbClr>
                </a:gs>
                <a:gs pos="100000">
                  <a:srgbClr val="12568D">
                    <a:alpha val="100000"/>
                  </a:srgbClr>
                </a:gs>
              </a:gsLst>
              <a:lin ang="0"/>
            </a:gradFill>
          </p:spPr>
        </p:sp>
        <p:sp>
          <p:nvSpPr>
            <p:cNvPr id="4" name="TextBox 4"/>
            <p:cNvSpPr txBox="1"/>
            <p:nvPr/>
          </p:nvSpPr>
          <p:spPr>
            <a:xfrm>
              <a:off x="101600" y="0"/>
              <a:ext cx="609600" cy="375573"/>
            </a:xfrm>
            <a:prstGeom prst="rect">
              <a:avLst/>
            </a:prstGeom>
          </p:spPr>
          <p:txBody>
            <a:bodyPr lIns="50800" tIns="50800" rIns="50800" bIns="50800" rtlCol="0" anchor="ctr"/>
            <a:lstStyle/>
            <a:p>
              <a:pPr algn="ctr">
                <a:lnSpc>
                  <a:spcPts val="2639"/>
                </a:lnSpc>
              </a:pPr>
              <a:endParaRPr/>
            </a:p>
          </p:txBody>
        </p:sp>
      </p:grpSp>
      <p:grpSp>
        <p:nvGrpSpPr>
          <p:cNvPr id="5" name="Group 5"/>
          <p:cNvGrpSpPr/>
          <p:nvPr/>
        </p:nvGrpSpPr>
        <p:grpSpPr>
          <a:xfrm>
            <a:off x="17037291" y="9143827"/>
            <a:ext cx="539268" cy="530539"/>
            <a:chOff x="0" y="0"/>
            <a:chExt cx="142029" cy="139730"/>
          </a:xfrm>
        </p:grpSpPr>
        <p:sp>
          <p:nvSpPr>
            <p:cNvPr id="6" name="Freeform 6"/>
            <p:cNvSpPr/>
            <p:nvPr/>
          </p:nvSpPr>
          <p:spPr>
            <a:xfrm>
              <a:off x="0" y="0"/>
              <a:ext cx="142029" cy="139730"/>
            </a:xfrm>
            <a:custGeom>
              <a:avLst/>
              <a:gdLst/>
              <a:ahLst/>
              <a:cxnLst/>
              <a:rect l="l" t="t" r="r" b="b"/>
              <a:pathLst>
                <a:path w="142029" h="139730">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id="7" name="TextBox 7"/>
            <p:cNvSpPr txBox="1"/>
            <p:nvPr/>
          </p:nvSpPr>
          <p:spPr>
            <a:xfrm>
              <a:off x="0" y="0"/>
              <a:ext cx="142029" cy="139730"/>
            </a:xfrm>
            <a:prstGeom prst="rect">
              <a:avLst/>
            </a:prstGeom>
          </p:spPr>
          <p:txBody>
            <a:bodyPr lIns="50800" tIns="50800" rIns="50800" bIns="50800" rtlCol="0" anchor="ctr"/>
            <a:lstStyle/>
            <a:p>
              <a:pPr algn="ctr">
                <a:lnSpc>
                  <a:spcPts val="2639"/>
                </a:lnSpc>
              </a:pPr>
              <a:endParaRPr/>
            </a:p>
          </p:txBody>
        </p:sp>
      </p:grpSp>
      <p:sp>
        <p:nvSpPr>
          <p:cNvPr id="8" name="Freeform 8"/>
          <p:cNvSpPr/>
          <p:nvPr/>
        </p:nvSpPr>
        <p:spPr>
          <a:xfrm>
            <a:off x="-307141" y="205469"/>
            <a:ext cx="10548789" cy="8429341"/>
          </a:xfrm>
          <a:custGeom>
            <a:avLst/>
            <a:gdLst/>
            <a:ahLst/>
            <a:cxnLst/>
            <a:rect l="l" t="t" r="r" b="b"/>
            <a:pathLst>
              <a:path w="10548789" h="8429341">
                <a:moveTo>
                  <a:pt x="0" y="0"/>
                </a:moveTo>
                <a:lnTo>
                  <a:pt x="10548789" y="0"/>
                </a:lnTo>
                <a:lnTo>
                  <a:pt x="10548789" y="8429341"/>
                </a:lnTo>
                <a:lnTo>
                  <a:pt x="0" y="8429341"/>
                </a:lnTo>
                <a:lnTo>
                  <a:pt x="0" y="0"/>
                </a:lnTo>
                <a:close/>
              </a:path>
            </a:pathLst>
          </a:custGeom>
          <a:blipFill>
            <a:blip r:embed="rId2"/>
            <a:stretch>
              <a:fillRect l="-7799" r="-7799"/>
            </a:stretch>
          </a:blipFill>
        </p:spPr>
      </p:sp>
      <p:sp>
        <p:nvSpPr>
          <p:cNvPr id="9" name="TextBox 9"/>
          <p:cNvSpPr txBox="1"/>
          <p:nvPr/>
        </p:nvSpPr>
        <p:spPr>
          <a:xfrm>
            <a:off x="16985042" y="9220200"/>
            <a:ext cx="456776" cy="339692"/>
          </a:xfrm>
          <a:prstGeom prst="rect">
            <a:avLst/>
          </a:prstGeom>
        </p:spPr>
        <p:txBody>
          <a:bodyPr lIns="0" tIns="0" rIns="0" bIns="0" rtlCol="0" anchor="t">
            <a:spAutoFit/>
          </a:bodyPr>
          <a:lstStyle/>
          <a:p>
            <a:pPr algn="r">
              <a:lnSpc>
                <a:spcPts val="2799"/>
              </a:lnSpc>
            </a:pPr>
            <a:r>
              <a:rPr lang="en-US" sz="1999" b="1">
                <a:solidFill>
                  <a:srgbClr val="000000"/>
                </a:solidFill>
                <a:latin typeface="Inter Bold"/>
                <a:ea typeface="Inter Bold"/>
                <a:cs typeface="Inter Bold"/>
                <a:sym typeface="Inter Bold"/>
              </a:rPr>
              <a:t>06</a:t>
            </a:r>
          </a:p>
        </p:txBody>
      </p:sp>
      <p:sp>
        <p:nvSpPr>
          <p:cNvPr id="10" name="TextBox 10"/>
          <p:cNvSpPr txBox="1"/>
          <p:nvPr/>
        </p:nvSpPr>
        <p:spPr>
          <a:xfrm>
            <a:off x="10481559" y="1605522"/>
            <a:ext cx="9001083" cy="3312524"/>
          </a:xfrm>
          <a:prstGeom prst="rect">
            <a:avLst/>
          </a:prstGeom>
        </p:spPr>
        <p:txBody>
          <a:bodyPr lIns="0" tIns="0" rIns="0" bIns="0" rtlCol="0" anchor="t">
            <a:spAutoFit/>
          </a:bodyPr>
          <a:lstStyle/>
          <a:p>
            <a:pPr algn="l">
              <a:lnSpc>
                <a:spcPts val="8694"/>
              </a:lnSpc>
            </a:pPr>
            <a:r>
              <a:rPr lang="en-US" sz="7245">
                <a:solidFill>
                  <a:srgbClr val="211B20"/>
                </a:solidFill>
                <a:latin typeface="Norwester"/>
                <a:ea typeface="Norwester"/>
                <a:cs typeface="Norwester"/>
                <a:sym typeface="Norwester"/>
              </a:rPr>
              <a:t>P&amp;ID (PIPING AND INSTRUMENTATION DIAGRAM)</a:t>
            </a:r>
          </a:p>
        </p:txBody>
      </p:sp>
      <p:sp>
        <p:nvSpPr>
          <p:cNvPr id="11" name="TextBox 11"/>
          <p:cNvSpPr txBox="1"/>
          <p:nvPr/>
        </p:nvSpPr>
        <p:spPr>
          <a:xfrm>
            <a:off x="10725296" y="4870421"/>
            <a:ext cx="6213803" cy="5707500"/>
          </a:xfrm>
          <a:prstGeom prst="rect">
            <a:avLst/>
          </a:prstGeom>
        </p:spPr>
        <p:txBody>
          <a:bodyPr lIns="0" tIns="0" rIns="0" bIns="0" rtlCol="0" anchor="t">
            <a:spAutoFit/>
          </a:bodyPr>
          <a:lstStyle/>
          <a:p>
            <a:pPr algn="just">
              <a:lnSpc>
                <a:spcPts val="3038"/>
              </a:lnSpc>
            </a:pPr>
            <a:r>
              <a:rPr lang="en-US" sz="2170">
                <a:solidFill>
                  <a:srgbClr val="545454"/>
                </a:solidFill>
                <a:latin typeface="Inter"/>
                <a:ea typeface="Inter"/>
                <a:cs typeface="Inter"/>
                <a:sym typeface="Inter"/>
              </a:rPr>
              <a:t>Sistem ini menunjukkan letak sensor, jenis transmitter, dan arah aliran fluida di dalam proses. P&amp;ID juga memuat simbol standar ISA sehingga mudah dibaca secara industri. Diagram ini menjadi acuan penting untuk operasi dan troubleshooting.</a:t>
            </a:r>
          </a:p>
          <a:p>
            <a:pPr algn="l">
              <a:lnSpc>
                <a:spcPts val="3038"/>
              </a:lnSpc>
            </a:pPr>
            <a:endParaRPr lang="en-US" sz="2170">
              <a:solidFill>
                <a:srgbClr val="545454"/>
              </a:solidFill>
              <a:latin typeface="Inter"/>
              <a:ea typeface="Inter"/>
              <a:cs typeface="Inter"/>
              <a:sym typeface="Inter"/>
            </a:endParaRPr>
          </a:p>
          <a:p>
            <a:pPr algn="l">
              <a:lnSpc>
                <a:spcPts val="3038"/>
              </a:lnSpc>
            </a:pPr>
            <a:r>
              <a:rPr lang="en-US" sz="2170">
                <a:solidFill>
                  <a:srgbClr val="545454"/>
                </a:solidFill>
                <a:latin typeface="Inter"/>
                <a:ea typeface="Inter"/>
                <a:cs typeface="Inter"/>
                <a:sym typeface="Inter"/>
              </a:rPr>
              <a:t>Poin-Poin:</a:t>
            </a:r>
          </a:p>
          <a:p>
            <a:pPr marL="468556" lvl="1" indent="-234278" algn="l">
              <a:lnSpc>
                <a:spcPts val="3038"/>
              </a:lnSpc>
              <a:buFont typeface="Arial"/>
              <a:buChar char="•"/>
            </a:pPr>
            <a:r>
              <a:rPr lang="en-US" sz="2170">
                <a:solidFill>
                  <a:srgbClr val="545454"/>
                </a:solidFill>
                <a:latin typeface="Inter"/>
                <a:ea typeface="Inter"/>
                <a:cs typeface="Inter"/>
                <a:sym typeface="Inter"/>
              </a:rPr>
              <a:t>Menampilkan transmitter: TT-101, LT-102, PT-103.</a:t>
            </a:r>
          </a:p>
          <a:p>
            <a:pPr marL="468556" lvl="1" indent="-234278" algn="l">
              <a:lnSpc>
                <a:spcPts val="3038"/>
              </a:lnSpc>
              <a:buFont typeface="Arial"/>
              <a:buChar char="•"/>
            </a:pPr>
            <a:r>
              <a:rPr lang="en-US" sz="2170">
                <a:solidFill>
                  <a:srgbClr val="545454"/>
                </a:solidFill>
                <a:latin typeface="Inter"/>
                <a:ea typeface="Inter"/>
                <a:cs typeface="Inter"/>
                <a:sym typeface="Inter"/>
              </a:rPr>
              <a:t>Menggambarkan alur proses dan koneksi instrument.</a:t>
            </a:r>
          </a:p>
          <a:p>
            <a:pPr marL="468556" lvl="1" indent="-234278" algn="l">
              <a:lnSpc>
                <a:spcPts val="3038"/>
              </a:lnSpc>
              <a:buFont typeface="Arial"/>
              <a:buChar char="•"/>
            </a:pPr>
            <a:r>
              <a:rPr lang="en-US" sz="2170">
                <a:solidFill>
                  <a:srgbClr val="545454"/>
                </a:solidFill>
                <a:latin typeface="Inter"/>
                <a:ea typeface="Inter"/>
                <a:cs typeface="Inter"/>
                <a:sym typeface="Inter"/>
              </a:rPr>
              <a:t>Menggunakan simbol standar ISA.</a:t>
            </a:r>
          </a:p>
          <a:p>
            <a:pPr marL="468556" lvl="1" indent="-234278" algn="l">
              <a:lnSpc>
                <a:spcPts val="3038"/>
              </a:lnSpc>
              <a:buFont typeface="Arial"/>
              <a:buChar char="•"/>
            </a:pPr>
            <a:r>
              <a:rPr lang="en-US" sz="2170">
                <a:solidFill>
                  <a:srgbClr val="545454"/>
                </a:solidFill>
                <a:latin typeface="Inter"/>
                <a:ea typeface="Inter"/>
                <a:cs typeface="Inter"/>
                <a:sym typeface="Inter"/>
              </a:rPr>
              <a:t>Menjadi dokumen referensi utama sistem.</a:t>
            </a:r>
          </a:p>
          <a:p>
            <a:pPr algn="l">
              <a:lnSpc>
                <a:spcPts val="3038"/>
              </a:lnSpc>
            </a:pPr>
            <a:endParaRPr lang="en-US" sz="2170">
              <a:solidFill>
                <a:srgbClr val="545454"/>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20202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664486" y="6065566"/>
            <a:ext cx="11473511" cy="2629329"/>
            <a:chOff x="0" y="0"/>
            <a:chExt cx="3021830" cy="692498"/>
          </a:xfrm>
        </p:grpSpPr>
        <p:sp>
          <p:nvSpPr>
            <p:cNvPr id="3" name="Freeform 3"/>
            <p:cNvSpPr/>
            <p:nvPr/>
          </p:nvSpPr>
          <p:spPr>
            <a:xfrm>
              <a:off x="0" y="0"/>
              <a:ext cx="3021830" cy="692498"/>
            </a:xfrm>
            <a:custGeom>
              <a:avLst/>
              <a:gdLst/>
              <a:ahLst/>
              <a:cxnLst/>
              <a:rect l="l" t="t" r="r" b="b"/>
              <a:pathLst>
                <a:path w="3021830" h="692498">
                  <a:moveTo>
                    <a:pt x="24966" y="0"/>
                  </a:moveTo>
                  <a:lnTo>
                    <a:pt x="2996864" y="0"/>
                  </a:lnTo>
                  <a:cubicBezTo>
                    <a:pt x="3003485" y="0"/>
                    <a:pt x="3009835" y="2630"/>
                    <a:pt x="3014518" y="7312"/>
                  </a:cubicBezTo>
                  <a:cubicBezTo>
                    <a:pt x="3019200" y="11995"/>
                    <a:pt x="3021830" y="18345"/>
                    <a:pt x="3021830" y="24966"/>
                  </a:cubicBezTo>
                  <a:lnTo>
                    <a:pt x="3021830" y="667532"/>
                  </a:lnTo>
                  <a:cubicBezTo>
                    <a:pt x="3021830" y="674153"/>
                    <a:pt x="3019200" y="680504"/>
                    <a:pt x="3014518" y="685186"/>
                  </a:cubicBezTo>
                  <a:cubicBezTo>
                    <a:pt x="3009835" y="689868"/>
                    <a:pt x="3003485" y="692498"/>
                    <a:pt x="2996864" y="692498"/>
                  </a:cubicBezTo>
                  <a:lnTo>
                    <a:pt x="24966" y="692498"/>
                  </a:lnTo>
                  <a:cubicBezTo>
                    <a:pt x="18345" y="692498"/>
                    <a:pt x="11995" y="689868"/>
                    <a:pt x="7312" y="685186"/>
                  </a:cubicBezTo>
                  <a:cubicBezTo>
                    <a:pt x="2630" y="680504"/>
                    <a:pt x="0" y="674153"/>
                    <a:pt x="0" y="667532"/>
                  </a:cubicBezTo>
                  <a:lnTo>
                    <a:pt x="0" y="24966"/>
                  </a:lnTo>
                  <a:cubicBezTo>
                    <a:pt x="0" y="18345"/>
                    <a:pt x="2630" y="11995"/>
                    <a:pt x="7312" y="7312"/>
                  </a:cubicBezTo>
                  <a:cubicBezTo>
                    <a:pt x="11995" y="2630"/>
                    <a:pt x="18345" y="0"/>
                    <a:pt x="24966" y="0"/>
                  </a:cubicBezTo>
                  <a:close/>
                </a:path>
              </a:pathLst>
            </a:custGeom>
            <a:solidFill>
              <a:srgbClr val="000000">
                <a:alpha val="45882"/>
              </a:srgbClr>
            </a:solidFill>
          </p:spPr>
        </p:sp>
        <p:sp>
          <p:nvSpPr>
            <p:cNvPr id="4" name="TextBox 4"/>
            <p:cNvSpPr txBox="1"/>
            <p:nvPr/>
          </p:nvSpPr>
          <p:spPr>
            <a:xfrm>
              <a:off x="0" y="0"/>
              <a:ext cx="3021830" cy="692498"/>
            </a:xfrm>
            <a:prstGeom prst="rect">
              <a:avLst/>
            </a:prstGeom>
          </p:spPr>
          <p:txBody>
            <a:bodyPr lIns="50800" tIns="50800" rIns="50800" bIns="50800" rtlCol="0" anchor="ctr"/>
            <a:lstStyle/>
            <a:p>
              <a:pPr algn="ctr">
                <a:lnSpc>
                  <a:spcPts val="2639"/>
                </a:lnSpc>
              </a:pPr>
              <a:endParaRPr/>
            </a:p>
          </p:txBody>
        </p:sp>
      </p:grpSp>
      <p:sp>
        <p:nvSpPr>
          <p:cNvPr id="5" name="TextBox 5"/>
          <p:cNvSpPr txBox="1"/>
          <p:nvPr/>
        </p:nvSpPr>
        <p:spPr>
          <a:xfrm>
            <a:off x="2234188" y="6229062"/>
            <a:ext cx="10640625" cy="1859620"/>
          </a:xfrm>
          <a:prstGeom prst="rect">
            <a:avLst/>
          </a:prstGeom>
        </p:spPr>
        <p:txBody>
          <a:bodyPr lIns="0" tIns="0" rIns="0" bIns="0" rtlCol="0" anchor="t">
            <a:spAutoFit/>
          </a:bodyPr>
          <a:lstStyle/>
          <a:p>
            <a:pPr algn="l">
              <a:lnSpc>
                <a:spcPts val="14642"/>
              </a:lnSpc>
            </a:pPr>
            <a:r>
              <a:rPr lang="en-US" sz="12202">
                <a:solidFill>
                  <a:srgbClr val="FFFFFF"/>
                </a:solidFill>
                <a:latin typeface="Norwester"/>
                <a:ea typeface="Norwester"/>
                <a:cs typeface="Norwester"/>
                <a:sym typeface="Norwester"/>
              </a:rPr>
              <a:t>SEKIAN</a:t>
            </a:r>
          </a:p>
        </p:txBody>
      </p:sp>
      <p:grpSp>
        <p:nvGrpSpPr>
          <p:cNvPr id="6" name="Group 6"/>
          <p:cNvGrpSpPr/>
          <p:nvPr/>
        </p:nvGrpSpPr>
        <p:grpSpPr>
          <a:xfrm>
            <a:off x="1664486" y="8315152"/>
            <a:ext cx="11473511" cy="759486"/>
            <a:chOff x="0" y="0"/>
            <a:chExt cx="3021830" cy="200029"/>
          </a:xfrm>
        </p:grpSpPr>
        <p:sp>
          <p:nvSpPr>
            <p:cNvPr id="7" name="Freeform 7"/>
            <p:cNvSpPr/>
            <p:nvPr/>
          </p:nvSpPr>
          <p:spPr>
            <a:xfrm>
              <a:off x="0" y="0"/>
              <a:ext cx="3021830" cy="200029"/>
            </a:xfrm>
            <a:custGeom>
              <a:avLst/>
              <a:gdLst/>
              <a:ahLst/>
              <a:cxnLst/>
              <a:rect l="l" t="t" r="r" b="b"/>
              <a:pathLst>
                <a:path w="3021830" h="200029">
                  <a:moveTo>
                    <a:pt x="11471" y="0"/>
                  </a:moveTo>
                  <a:lnTo>
                    <a:pt x="3010359" y="0"/>
                  </a:lnTo>
                  <a:cubicBezTo>
                    <a:pt x="3016694" y="0"/>
                    <a:pt x="3021830" y="5136"/>
                    <a:pt x="3021830" y="11471"/>
                  </a:cubicBezTo>
                  <a:lnTo>
                    <a:pt x="3021830" y="188558"/>
                  </a:lnTo>
                  <a:cubicBezTo>
                    <a:pt x="3021830" y="194893"/>
                    <a:pt x="3016694" y="200029"/>
                    <a:pt x="3010359" y="200029"/>
                  </a:cubicBezTo>
                  <a:lnTo>
                    <a:pt x="11471" y="200029"/>
                  </a:lnTo>
                  <a:cubicBezTo>
                    <a:pt x="5136" y="200029"/>
                    <a:pt x="0" y="194893"/>
                    <a:pt x="0" y="188558"/>
                  </a:cubicBezTo>
                  <a:lnTo>
                    <a:pt x="0" y="11471"/>
                  </a:lnTo>
                  <a:cubicBezTo>
                    <a:pt x="0" y="5136"/>
                    <a:pt x="5136" y="0"/>
                    <a:pt x="11471" y="0"/>
                  </a:cubicBezTo>
                  <a:close/>
                </a:path>
              </a:pathLst>
            </a:custGeom>
            <a:gradFill rotWithShape="1">
              <a:gsLst>
                <a:gs pos="0">
                  <a:srgbClr val="FDB713">
                    <a:alpha val="100000"/>
                  </a:srgbClr>
                </a:gs>
                <a:gs pos="100000">
                  <a:srgbClr val="12568D">
                    <a:alpha val="100000"/>
                  </a:srgbClr>
                </a:gs>
              </a:gsLst>
              <a:lin ang="0"/>
            </a:gradFill>
          </p:spPr>
        </p:sp>
        <p:sp>
          <p:nvSpPr>
            <p:cNvPr id="8" name="TextBox 8"/>
            <p:cNvSpPr txBox="1"/>
            <p:nvPr/>
          </p:nvSpPr>
          <p:spPr>
            <a:xfrm>
              <a:off x="0" y="0"/>
              <a:ext cx="3021830" cy="200029"/>
            </a:xfrm>
            <a:prstGeom prst="rect">
              <a:avLst/>
            </a:prstGeom>
          </p:spPr>
          <p:txBody>
            <a:bodyPr lIns="50800" tIns="50800" rIns="50800" bIns="50800" rtlCol="0" anchor="ctr"/>
            <a:lstStyle/>
            <a:p>
              <a:pPr algn="ctr">
                <a:lnSpc>
                  <a:spcPts val="2639"/>
                </a:lnSpc>
              </a:pPr>
              <a:endParaRPr/>
            </a:p>
          </p:txBody>
        </p:sp>
      </p:grpSp>
      <p:grpSp>
        <p:nvGrpSpPr>
          <p:cNvPr id="9" name="Group 9"/>
          <p:cNvGrpSpPr/>
          <p:nvPr/>
        </p:nvGrpSpPr>
        <p:grpSpPr>
          <a:xfrm>
            <a:off x="-1449641" y="-1455942"/>
            <a:ext cx="8212780" cy="3330283"/>
            <a:chOff x="0" y="0"/>
            <a:chExt cx="906921" cy="367757"/>
          </a:xfrm>
        </p:grpSpPr>
        <p:sp>
          <p:nvSpPr>
            <p:cNvPr id="10" name="Freeform 10"/>
            <p:cNvSpPr/>
            <p:nvPr/>
          </p:nvSpPr>
          <p:spPr>
            <a:xfrm>
              <a:off x="20873" y="0"/>
              <a:ext cx="865175" cy="367757"/>
            </a:xfrm>
            <a:custGeom>
              <a:avLst/>
              <a:gdLst/>
              <a:ahLst/>
              <a:cxnLst/>
              <a:rect l="l" t="t" r="r" b="b"/>
              <a:pathLst>
                <a:path w="865175" h="367757">
                  <a:moveTo>
                    <a:pt x="233231" y="0"/>
                  </a:moveTo>
                  <a:lnTo>
                    <a:pt x="835144" y="0"/>
                  </a:lnTo>
                  <a:cubicBezTo>
                    <a:pt x="845772" y="0"/>
                    <a:pt x="855609" y="5618"/>
                    <a:pt x="861009" y="14772"/>
                  </a:cubicBezTo>
                  <a:cubicBezTo>
                    <a:pt x="866410" y="23926"/>
                    <a:pt x="866570" y="35252"/>
                    <a:pt x="861429" y="44555"/>
                  </a:cubicBezTo>
                  <a:lnTo>
                    <a:pt x="707466" y="323201"/>
                  </a:lnTo>
                  <a:cubicBezTo>
                    <a:pt x="692277" y="350691"/>
                    <a:pt x="663351" y="367757"/>
                    <a:pt x="631944" y="367757"/>
                  </a:cubicBezTo>
                  <a:lnTo>
                    <a:pt x="30031" y="367757"/>
                  </a:lnTo>
                  <a:cubicBezTo>
                    <a:pt x="19403" y="367757"/>
                    <a:pt x="9566" y="362139"/>
                    <a:pt x="4166" y="352985"/>
                  </a:cubicBezTo>
                  <a:cubicBezTo>
                    <a:pt x="-1235" y="343831"/>
                    <a:pt x="-1395" y="332504"/>
                    <a:pt x="3745" y="323201"/>
                  </a:cubicBezTo>
                  <a:lnTo>
                    <a:pt x="157709" y="44555"/>
                  </a:lnTo>
                  <a:cubicBezTo>
                    <a:pt x="172898" y="17065"/>
                    <a:pt x="201824" y="0"/>
                    <a:pt x="233231" y="0"/>
                  </a:cubicBezTo>
                  <a:close/>
                </a:path>
              </a:pathLst>
            </a:custGeom>
            <a:gradFill rotWithShape="1">
              <a:gsLst>
                <a:gs pos="0">
                  <a:srgbClr val="000000">
                    <a:alpha val="100000"/>
                  </a:srgbClr>
                </a:gs>
                <a:gs pos="100000">
                  <a:srgbClr val="202020">
                    <a:alpha val="100000"/>
                  </a:srgbClr>
                </a:gs>
              </a:gsLst>
              <a:lin ang="5400000"/>
            </a:gradFill>
          </p:spPr>
        </p:sp>
        <p:sp>
          <p:nvSpPr>
            <p:cNvPr id="11" name="TextBox 11"/>
            <p:cNvSpPr txBox="1"/>
            <p:nvPr/>
          </p:nvSpPr>
          <p:spPr>
            <a:xfrm>
              <a:off x="101600" y="0"/>
              <a:ext cx="703721" cy="367757"/>
            </a:xfrm>
            <a:prstGeom prst="rect">
              <a:avLst/>
            </a:prstGeom>
          </p:spPr>
          <p:txBody>
            <a:bodyPr lIns="50800" tIns="50800" rIns="50800" bIns="50800" rtlCol="0" anchor="ctr"/>
            <a:lstStyle/>
            <a:p>
              <a:pPr algn="ctr">
                <a:lnSpc>
                  <a:spcPts val="2639"/>
                </a:lnSpc>
              </a:pPr>
              <a:endParaRPr/>
            </a:p>
          </p:txBody>
        </p:sp>
      </p:grpSp>
      <p:sp>
        <p:nvSpPr>
          <p:cNvPr id="12" name="TextBox 12"/>
          <p:cNvSpPr txBox="1"/>
          <p:nvPr/>
        </p:nvSpPr>
        <p:spPr>
          <a:xfrm>
            <a:off x="2234188" y="8479235"/>
            <a:ext cx="6438983" cy="380964"/>
          </a:xfrm>
          <a:prstGeom prst="rect">
            <a:avLst/>
          </a:prstGeom>
        </p:spPr>
        <p:txBody>
          <a:bodyPr lIns="0" tIns="0" rIns="0" bIns="0" rtlCol="0" anchor="t">
            <a:spAutoFit/>
          </a:bodyPr>
          <a:lstStyle/>
          <a:p>
            <a:pPr algn="l">
              <a:lnSpc>
                <a:spcPts val="2952"/>
              </a:lnSpc>
            </a:pPr>
            <a:r>
              <a:rPr lang="en-US" sz="2460">
                <a:solidFill>
                  <a:srgbClr val="FFFFFF"/>
                </a:solidFill>
                <a:latin typeface="Inter"/>
                <a:ea typeface="Inter"/>
                <a:cs typeface="Inter"/>
                <a:sym typeface="Inter"/>
              </a:rPr>
              <a:t>WE WILL BE BACK IN A FEW TIME</a:t>
            </a:r>
          </a:p>
        </p:txBody>
      </p:sp>
      <p:sp>
        <p:nvSpPr>
          <p:cNvPr id="13" name="AutoShape 13"/>
          <p:cNvSpPr/>
          <p:nvPr/>
        </p:nvSpPr>
        <p:spPr>
          <a:xfrm>
            <a:off x="8286610" y="8694895"/>
            <a:ext cx="4372958" cy="0"/>
          </a:xfrm>
          <a:prstGeom prst="line">
            <a:avLst/>
          </a:prstGeom>
          <a:ln w="19050" cap="flat">
            <a:solidFill>
              <a:srgbClr val="FFFFFF"/>
            </a:solidFill>
            <a:prstDash val="solid"/>
            <a:headEnd type="none" w="sm" len="sm"/>
            <a:tailEnd type="none" w="sm" len="sm"/>
          </a:ln>
        </p:spPr>
      </p:sp>
      <p:grpSp>
        <p:nvGrpSpPr>
          <p:cNvPr id="14" name="Group 14"/>
          <p:cNvGrpSpPr/>
          <p:nvPr/>
        </p:nvGrpSpPr>
        <p:grpSpPr>
          <a:xfrm>
            <a:off x="17037291" y="9143827"/>
            <a:ext cx="539268" cy="530539"/>
            <a:chOff x="0" y="0"/>
            <a:chExt cx="142029" cy="139730"/>
          </a:xfrm>
        </p:grpSpPr>
        <p:sp>
          <p:nvSpPr>
            <p:cNvPr id="15" name="Freeform 15"/>
            <p:cNvSpPr/>
            <p:nvPr/>
          </p:nvSpPr>
          <p:spPr>
            <a:xfrm>
              <a:off x="0" y="0"/>
              <a:ext cx="142029" cy="139730"/>
            </a:xfrm>
            <a:custGeom>
              <a:avLst/>
              <a:gdLst/>
              <a:ahLst/>
              <a:cxnLst/>
              <a:rect l="l" t="t" r="r" b="b"/>
              <a:pathLst>
                <a:path w="142029" h="139730">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id="16" name="TextBox 16"/>
            <p:cNvSpPr txBox="1"/>
            <p:nvPr/>
          </p:nvSpPr>
          <p:spPr>
            <a:xfrm>
              <a:off x="0" y="0"/>
              <a:ext cx="142029" cy="139730"/>
            </a:xfrm>
            <a:prstGeom prst="rect">
              <a:avLst/>
            </a:prstGeom>
          </p:spPr>
          <p:txBody>
            <a:bodyPr lIns="50800" tIns="50800" rIns="50800" bIns="50800" rtlCol="0" anchor="ctr"/>
            <a:lstStyle/>
            <a:p>
              <a:pPr algn="ctr">
                <a:lnSpc>
                  <a:spcPts val="2639"/>
                </a:lnSpc>
              </a:pPr>
              <a:endParaRPr/>
            </a:p>
          </p:txBody>
        </p:sp>
      </p:grpSp>
      <p:sp>
        <p:nvSpPr>
          <p:cNvPr id="17" name="TextBox 17"/>
          <p:cNvSpPr txBox="1"/>
          <p:nvPr/>
        </p:nvSpPr>
        <p:spPr>
          <a:xfrm>
            <a:off x="16985042" y="9220200"/>
            <a:ext cx="456776" cy="339692"/>
          </a:xfrm>
          <a:prstGeom prst="rect">
            <a:avLst/>
          </a:prstGeom>
        </p:spPr>
        <p:txBody>
          <a:bodyPr lIns="0" tIns="0" rIns="0" bIns="0" rtlCol="0" anchor="t">
            <a:spAutoFit/>
          </a:bodyPr>
          <a:lstStyle/>
          <a:p>
            <a:pPr algn="r">
              <a:lnSpc>
                <a:spcPts val="2799"/>
              </a:lnSpc>
            </a:pPr>
            <a:r>
              <a:rPr lang="en-US" sz="1999" b="1">
                <a:solidFill>
                  <a:srgbClr val="000000"/>
                </a:solidFill>
                <a:latin typeface="Inter Bold"/>
                <a:ea typeface="Inter Bold"/>
                <a:cs typeface="Inter Bold"/>
                <a:sym typeface="Inter Bold"/>
              </a:rPr>
              <a:t>09</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20202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5448947" y="3323265"/>
            <a:ext cx="7545017" cy="3521524"/>
            <a:chOff x="0" y="0"/>
            <a:chExt cx="1987165" cy="927480"/>
          </a:xfrm>
        </p:grpSpPr>
        <p:sp>
          <p:nvSpPr>
            <p:cNvPr id="3" name="Freeform 3"/>
            <p:cNvSpPr/>
            <p:nvPr/>
          </p:nvSpPr>
          <p:spPr>
            <a:xfrm>
              <a:off x="0" y="0"/>
              <a:ext cx="1987165" cy="927480"/>
            </a:xfrm>
            <a:custGeom>
              <a:avLst/>
              <a:gdLst/>
              <a:ahLst/>
              <a:cxnLst/>
              <a:rect l="l" t="t" r="r" b="b"/>
              <a:pathLst>
                <a:path w="1987165" h="927480">
                  <a:moveTo>
                    <a:pt x="37966" y="0"/>
                  </a:moveTo>
                  <a:lnTo>
                    <a:pt x="1949199" y="0"/>
                  </a:lnTo>
                  <a:cubicBezTo>
                    <a:pt x="1959268" y="0"/>
                    <a:pt x="1968925" y="4000"/>
                    <a:pt x="1976045" y="11120"/>
                  </a:cubicBezTo>
                  <a:cubicBezTo>
                    <a:pt x="1983165" y="18240"/>
                    <a:pt x="1987165" y="27896"/>
                    <a:pt x="1987165" y="37966"/>
                  </a:cubicBezTo>
                  <a:lnTo>
                    <a:pt x="1987165" y="889514"/>
                  </a:lnTo>
                  <a:cubicBezTo>
                    <a:pt x="1987165" y="899583"/>
                    <a:pt x="1983165" y="909240"/>
                    <a:pt x="1976045" y="916360"/>
                  </a:cubicBezTo>
                  <a:cubicBezTo>
                    <a:pt x="1968925" y="923480"/>
                    <a:pt x="1959268" y="927480"/>
                    <a:pt x="1949199" y="927480"/>
                  </a:cubicBezTo>
                  <a:lnTo>
                    <a:pt x="37966" y="927480"/>
                  </a:lnTo>
                  <a:cubicBezTo>
                    <a:pt x="27896" y="927480"/>
                    <a:pt x="18240" y="923480"/>
                    <a:pt x="11120" y="916360"/>
                  </a:cubicBezTo>
                  <a:cubicBezTo>
                    <a:pt x="4000" y="909240"/>
                    <a:pt x="0" y="899583"/>
                    <a:pt x="0" y="889514"/>
                  </a:cubicBezTo>
                  <a:lnTo>
                    <a:pt x="0" y="37966"/>
                  </a:lnTo>
                  <a:cubicBezTo>
                    <a:pt x="0" y="27896"/>
                    <a:pt x="4000" y="18240"/>
                    <a:pt x="11120" y="11120"/>
                  </a:cubicBezTo>
                  <a:cubicBezTo>
                    <a:pt x="18240" y="4000"/>
                    <a:pt x="27896" y="0"/>
                    <a:pt x="37966" y="0"/>
                  </a:cubicBezTo>
                  <a:close/>
                </a:path>
              </a:pathLst>
            </a:custGeom>
            <a:solidFill>
              <a:srgbClr val="000000">
                <a:alpha val="45882"/>
              </a:srgbClr>
            </a:solidFill>
          </p:spPr>
        </p:sp>
        <p:sp>
          <p:nvSpPr>
            <p:cNvPr id="4" name="TextBox 4"/>
            <p:cNvSpPr txBox="1"/>
            <p:nvPr/>
          </p:nvSpPr>
          <p:spPr>
            <a:xfrm>
              <a:off x="0" y="0"/>
              <a:ext cx="1987165" cy="927480"/>
            </a:xfrm>
            <a:prstGeom prst="rect">
              <a:avLst/>
            </a:prstGeom>
          </p:spPr>
          <p:txBody>
            <a:bodyPr lIns="50800" tIns="50800" rIns="50800" bIns="50800" rtlCol="0" anchor="ctr"/>
            <a:lstStyle/>
            <a:p>
              <a:pPr algn="ctr">
                <a:lnSpc>
                  <a:spcPts val="2639"/>
                </a:lnSpc>
              </a:pPr>
              <a:endParaRPr/>
            </a:p>
          </p:txBody>
        </p:sp>
      </p:grpSp>
      <p:sp>
        <p:nvSpPr>
          <p:cNvPr id="5" name="TextBox 5"/>
          <p:cNvSpPr txBox="1"/>
          <p:nvPr/>
        </p:nvSpPr>
        <p:spPr>
          <a:xfrm>
            <a:off x="5099856" y="3876114"/>
            <a:ext cx="8088289" cy="1238268"/>
          </a:xfrm>
          <a:prstGeom prst="rect">
            <a:avLst/>
          </a:prstGeom>
        </p:spPr>
        <p:txBody>
          <a:bodyPr lIns="0" tIns="0" rIns="0" bIns="0" rtlCol="0" anchor="t">
            <a:spAutoFit/>
          </a:bodyPr>
          <a:lstStyle/>
          <a:p>
            <a:pPr algn="ctr">
              <a:lnSpc>
                <a:spcPts val="9600"/>
              </a:lnSpc>
            </a:pPr>
            <a:r>
              <a:rPr lang="en-US" sz="8000">
                <a:solidFill>
                  <a:srgbClr val="FFFFFF"/>
                </a:solidFill>
                <a:latin typeface="Norwester"/>
                <a:ea typeface="Norwester"/>
                <a:cs typeface="Norwester"/>
                <a:sym typeface="Norwester"/>
              </a:rPr>
              <a:t>TERIMA KASIH</a:t>
            </a:r>
          </a:p>
        </p:txBody>
      </p:sp>
      <p:sp>
        <p:nvSpPr>
          <p:cNvPr id="9" name="TextBox 9"/>
          <p:cNvSpPr txBox="1"/>
          <p:nvPr/>
        </p:nvSpPr>
        <p:spPr>
          <a:xfrm>
            <a:off x="7636208" y="6678101"/>
            <a:ext cx="2927064" cy="333375"/>
          </a:xfrm>
          <a:prstGeom prst="rect">
            <a:avLst/>
          </a:prstGeom>
        </p:spPr>
        <p:txBody>
          <a:bodyPr lIns="0" tIns="0" rIns="0" bIns="0" rtlCol="0" anchor="t">
            <a:spAutoFit/>
          </a:bodyPr>
          <a:lstStyle/>
          <a:p>
            <a:pPr algn="ctr">
              <a:lnSpc>
                <a:spcPts val="2639"/>
              </a:lnSpc>
            </a:pPr>
            <a:r>
              <a:rPr lang="en-US" sz="2199" b="1">
                <a:solidFill>
                  <a:srgbClr val="FFFFFF"/>
                </a:solidFill>
                <a:latin typeface="Inter Bold"/>
                <a:ea typeface="Inter Bold"/>
                <a:cs typeface="Inter Bold"/>
                <a:sym typeface="Inter Bold"/>
              </a:rPr>
              <a:t>@</a:t>
            </a:r>
          </a:p>
        </p:txBody>
      </p:sp>
      <p:grpSp>
        <p:nvGrpSpPr>
          <p:cNvPr id="10" name="Group 10"/>
          <p:cNvGrpSpPr/>
          <p:nvPr/>
        </p:nvGrpSpPr>
        <p:grpSpPr>
          <a:xfrm>
            <a:off x="17037291" y="9143827"/>
            <a:ext cx="539268" cy="530539"/>
            <a:chOff x="0" y="0"/>
            <a:chExt cx="142029" cy="139730"/>
          </a:xfrm>
        </p:grpSpPr>
        <p:sp>
          <p:nvSpPr>
            <p:cNvPr id="11" name="Freeform 11"/>
            <p:cNvSpPr/>
            <p:nvPr/>
          </p:nvSpPr>
          <p:spPr>
            <a:xfrm>
              <a:off x="0" y="0"/>
              <a:ext cx="142029" cy="139730"/>
            </a:xfrm>
            <a:custGeom>
              <a:avLst/>
              <a:gdLst/>
              <a:ahLst/>
              <a:cxnLst/>
              <a:rect l="l" t="t" r="r" b="b"/>
              <a:pathLst>
                <a:path w="142029" h="139730">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id="12" name="TextBox 12"/>
            <p:cNvSpPr txBox="1"/>
            <p:nvPr/>
          </p:nvSpPr>
          <p:spPr>
            <a:xfrm>
              <a:off x="0" y="0"/>
              <a:ext cx="142029" cy="139730"/>
            </a:xfrm>
            <a:prstGeom prst="rect">
              <a:avLst/>
            </a:prstGeom>
          </p:spPr>
          <p:txBody>
            <a:bodyPr lIns="50800" tIns="50800" rIns="50800" bIns="50800" rtlCol="0" anchor="ctr"/>
            <a:lstStyle/>
            <a:p>
              <a:pPr algn="ctr">
                <a:lnSpc>
                  <a:spcPts val="2639"/>
                </a:lnSpc>
              </a:pPr>
              <a:endParaRPr/>
            </a:p>
          </p:txBody>
        </p:sp>
      </p:grpSp>
      <p:sp>
        <p:nvSpPr>
          <p:cNvPr id="13" name="TextBox 13"/>
          <p:cNvSpPr txBox="1"/>
          <p:nvPr/>
        </p:nvSpPr>
        <p:spPr>
          <a:xfrm>
            <a:off x="16985042" y="9220200"/>
            <a:ext cx="456776" cy="339692"/>
          </a:xfrm>
          <a:prstGeom prst="rect">
            <a:avLst/>
          </a:prstGeom>
        </p:spPr>
        <p:txBody>
          <a:bodyPr lIns="0" tIns="0" rIns="0" bIns="0" rtlCol="0" anchor="t">
            <a:spAutoFit/>
          </a:bodyPr>
          <a:lstStyle/>
          <a:p>
            <a:pPr algn="r">
              <a:lnSpc>
                <a:spcPts val="2799"/>
              </a:lnSpc>
            </a:pPr>
            <a:r>
              <a:rPr lang="en-US" sz="1999" b="1">
                <a:solidFill>
                  <a:srgbClr val="000000"/>
                </a:solidFill>
                <a:latin typeface="Inter Bold"/>
                <a:ea typeface="Inter Bold"/>
                <a:cs typeface="Inter Bold"/>
                <a:sym typeface="Inter Bold"/>
              </a:rPr>
              <a:t>15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42993" y="5971343"/>
            <a:ext cx="6762009" cy="4672613"/>
            <a:chOff x="0" y="0"/>
            <a:chExt cx="882188" cy="609600"/>
          </a:xfrm>
        </p:grpSpPr>
        <p:sp>
          <p:nvSpPr>
            <p:cNvPr id="3" name="Freeform 3"/>
            <p:cNvSpPr/>
            <p:nvPr/>
          </p:nvSpPr>
          <p:spPr>
            <a:xfrm>
              <a:off x="0" y="0"/>
              <a:ext cx="882188" cy="609600"/>
            </a:xfrm>
            <a:custGeom>
              <a:avLst/>
              <a:gdLst/>
              <a:ahLst/>
              <a:cxnLst/>
              <a:rect l="l" t="t" r="r" b="b"/>
              <a:pathLst>
                <a:path w="882188" h="609600">
                  <a:moveTo>
                    <a:pt x="203200" y="0"/>
                  </a:moveTo>
                  <a:lnTo>
                    <a:pt x="882188" y="0"/>
                  </a:lnTo>
                  <a:lnTo>
                    <a:pt x="678988" y="609600"/>
                  </a:lnTo>
                  <a:lnTo>
                    <a:pt x="0" y="609600"/>
                  </a:lnTo>
                  <a:lnTo>
                    <a:pt x="203200" y="0"/>
                  </a:lnTo>
                  <a:close/>
                </a:path>
              </a:pathLst>
            </a:custGeom>
            <a:gradFill rotWithShape="1">
              <a:gsLst>
                <a:gs pos="0">
                  <a:srgbClr val="FDB713">
                    <a:alpha val="100000"/>
                  </a:srgbClr>
                </a:gs>
                <a:gs pos="100000">
                  <a:srgbClr val="12568D">
                    <a:alpha val="100000"/>
                  </a:srgbClr>
                </a:gs>
              </a:gsLst>
              <a:lin ang="0"/>
            </a:gradFill>
          </p:spPr>
        </p:sp>
        <p:sp>
          <p:nvSpPr>
            <p:cNvPr id="4" name="TextBox 4"/>
            <p:cNvSpPr txBox="1"/>
            <p:nvPr/>
          </p:nvSpPr>
          <p:spPr>
            <a:xfrm>
              <a:off x="101600" y="0"/>
              <a:ext cx="678988" cy="609600"/>
            </a:xfrm>
            <a:prstGeom prst="rect">
              <a:avLst/>
            </a:prstGeom>
          </p:spPr>
          <p:txBody>
            <a:bodyPr lIns="50800" tIns="50800" rIns="50800" bIns="50800" rtlCol="0" anchor="ctr"/>
            <a:lstStyle/>
            <a:p>
              <a:pPr algn="ctr">
                <a:lnSpc>
                  <a:spcPts val="2639"/>
                </a:lnSpc>
              </a:pPr>
              <a:endParaRPr/>
            </a:p>
          </p:txBody>
        </p:sp>
      </p:grpSp>
      <p:grpSp>
        <p:nvGrpSpPr>
          <p:cNvPr id="5" name="Group 5"/>
          <p:cNvGrpSpPr/>
          <p:nvPr/>
        </p:nvGrpSpPr>
        <p:grpSpPr>
          <a:xfrm>
            <a:off x="-1253478" y="-2427347"/>
            <a:ext cx="4961386" cy="3898425"/>
            <a:chOff x="0" y="0"/>
            <a:chExt cx="468031" cy="367757"/>
          </a:xfrm>
        </p:grpSpPr>
        <p:sp>
          <p:nvSpPr>
            <p:cNvPr id="6" name="Freeform 6"/>
            <p:cNvSpPr/>
            <p:nvPr/>
          </p:nvSpPr>
          <p:spPr>
            <a:xfrm>
              <a:off x="26234" y="0"/>
              <a:ext cx="415563" cy="367757"/>
            </a:xfrm>
            <a:custGeom>
              <a:avLst/>
              <a:gdLst/>
              <a:ahLst/>
              <a:cxnLst/>
              <a:rect l="l" t="t" r="r" b="b"/>
              <a:pathLst>
                <a:path w="415563" h="367757">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1">
              <a:gsLst>
                <a:gs pos="0">
                  <a:srgbClr val="000000">
                    <a:alpha val="100000"/>
                  </a:srgbClr>
                </a:gs>
                <a:gs pos="100000">
                  <a:srgbClr val="202020">
                    <a:alpha val="100000"/>
                  </a:srgbClr>
                </a:gs>
              </a:gsLst>
              <a:lin ang="5400000"/>
            </a:gradFill>
          </p:spPr>
        </p:sp>
        <p:sp>
          <p:nvSpPr>
            <p:cNvPr id="7" name="TextBox 7"/>
            <p:cNvSpPr txBox="1"/>
            <p:nvPr/>
          </p:nvSpPr>
          <p:spPr>
            <a:xfrm>
              <a:off x="101600" y="0"/>
              <a:ext cx="264831" cy="367757"/>
            </a:xfrm>
            <a:prstGeom prst="rect">
              <a:avLst/>
            </a:prstGeom>
          </p:spPr>
          <p:txBody>
            <a:bodyPr lIns="50800" tIns="50800" rIns="50800" bIns="50800" rtlCol="0" anchor="ctr"/>
            <a:lstStyle/>
            <a:p>
              <a:pPr algn="ctr">
                <a:lnSpc>
                  <a:spcPts val="2639"/>
                </a:lnSpc>
              </a:pPr>
              <a:endParaRPr/>
            </a:p>
          </p:txBody>
        </p:sp>
      </p:grpSp>
      <p:grpSp>
        <p:nvGrpSpPr>
          <p:cNvPr id="8" name="Group 8"/>
          <p:cNvGrpSpPr/>
          <p:nvPr/>
        </p:nvGrpSpPr>
        <p:grpSpPr>
          <a:xfrm>
            <a:off x="11411728" y="7673899"/>
            <a:ext cx="4961386" cy="3898425"/>
            <a:chOff x="0" y="0"/>
            <a:chExt cx="468031" cy="367757"/>
          </a:xfrm>
        </p:grpSpPr>
        <p:sp>
          <p:nvSpPr>
            <p:cNvPr id="9" name="Freeform 9"/>
            <p:cNvSpPr/>
            <p:nvPr/>
          </p:nvSpPr>
          <p:spPr>
            <a:xfrm>
              <a:off x="26234" y="0"/>
              <a:ext cx="415563" cy="367757"/>
            </a:xfrm>
            <a:custGeom>
              <a:avLst/>
              <a:gdLst/>
              <a:ahLst/>
              <a:cxnLst/>
              <a:rect l="l" t="t" r="r" b="b"/>
              <a:pathLst>
                <a:path w="415563" h="367757">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1">
              <a:gsLst>
                <a:gs pos="0">
                  <a:srgbClr val="000000">
                    <a:alpha val="100000"/>
                  </a:srgbClr>
                </a:gs>
                <a:gs pos="100000">
                  <a:srgbClr val="202020">
                    <a:alpha val="100000"/>
                  </a:srgbClr>
                </a:gs>
              </a:gsLst>
              <a:lin ang="5400000"/>
            </a:gradFill>
          </p:spPr>
        </p:sp>
        <p:sp>
          <p:nvSpPr>
            <p:cNvPr id="10" name="TextBox 10"/>
            <p:cNvSpPr txBox="1"/>
            <p:nvPr/>
          </p:nvSpPr>
          <p:spPr>
            <a:xfrm>
              <a:off x="101600" y="0"/>
              <a:ext cx="264831" cy="367757"/>
            </a:xfrm>
            <a:prstGeom prst="rect">
              <a:avLst/>
            </a:prstGeom>
          </p:spPr>
          <p:txBody>
            <a:bodyPr lIns="50800" tIns="50800" rIns="50800" bIns="50800" rtlCol="0" anchor="ctr"/>
            <a:lstStyle/>
            <a:p>
              <a:pPr algn="ctr">
                <a:lnSpc>
                  <a:spcPts val="2639"/>
                </a:lnSpc>
              </a:pPr>
              <a:endParaRPr/>
            </a:p>
          </p:txBody>
        </p:sp>
      </p:grpSp>
      <p:grpSp>
        <p:nvGrpSpPr>
          <p:cNvPr id="11" name="Group 11"/>
          <p:cNvGrpSpPr/>
          <p:nvPr/>
        </p:nvGrpSpPr>
        <p:grpSpPr>
          <a:xfrm>
            <a:off x="8558421" y="-1127527"/>
            <a:ext cx="12085326" cy="10385827"/>
            <a:chOff x="0" y="0"/>
            <a:chExt cx="812800" cy="698500"/>
          </a:xfrm>
        </p:grpSpPr>
        <p:sp>
          <p:nvSpPr>
            <p:cNvPr id="12" name="Freeform 12"/>
            <p:cNvSpPr/>
            <p:nvPr/>
          </p:nvSpPr>
          <p:spPr>
            <a:xfrm>
              <a:off x="6048" y="0"/>
              <a:ext cx="800704" cy="698500"/>
            </a:xfrm>
            <a:custGeom>
              <a:avLst/>
              <a:gdLst/>
              <a:ahLst/>
              <a:cxnLst/>
              <a:rect l="l" t="t" r="r" b="b"/>
              <a:pathLst>
                <a:path w="800704" h="698500">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41074" r="-14011"/>
              </a:stretch>
            </a:blipFill>
          </p:spPr>
        </p:sp>
      </p:grpSp>
      <p:grpSp>
        <p:nvGrpSpPr>
          <p:cNvPr id="13" name="Group 13"/>
          <p:cNvGrpSpPr/>
          <p:nvPr/>
        </p:nvGrpSpPr>
        <p:grpSpPr>
          <a:xfrm>
            <a:off x="17037291" y="9143827"/>
            <a:ext cx="539268" cy="530539"/>
            <a:chOff x="0" y="0"/>
            <a:chExt cx="142029" cy="139730"/>
          </a:xfrm>
        </p:grpSpPr>
        <p:sp>
          <p:nvSpPr>
            <p:cNvPr id="14" name="Freeform 14"/>
            <p:cNvSpPr/>
            <p:nvPr/>
          </p:nvSpPr>
          <p:spPr>
            <a:xfrm>
              <a:off x="0" y="0"/>
              <a:ext cx="142029" cy="139730"/>
            </a:xfrm>
            <a:custGeom>
              <a:avLst/>
              <a:gdLst/>
              <a:ahLst/>
              <a:cxnLst/>
              <a:rect l="l" t="t" r="r" b="b"/>
              <a:pathLst>
                <a:path w="142029" h="139730">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id="15" name="TextBox 15"/>
            <p:cNvSpPr txBox="1"/>
            <p:nvPr/>
          </p:nvSpPr>
          <p:spPr>
            <a:xfrm>
              <a:off x="0" y="0"/>
              <a:ext cx="142029" cy="139730"/>
            </a:xfrm>
            <a:prstGeom prst="rect">
              <a:avLst/>
            </a:prstGeom>
          </p:spPr>
          <p:txBody>
            <a:bodyPr lIns="50800" tIns="50800" rIns="50800" bIns="50800" rtlCol="0" anchor="ctr"/>
            <a:lstStyle/>
            <a:p>
              <a:pPr algn="ctr">
                <a:lnSpc>
                  <a:spcPts val="2639"/>
                </a:lnSpc>
              </a:pPr>
              <a:endParaRPr/>
            </a:p>
          </p:txBody>
        </p:sp>
      </p:grpSp>
      <p:sp>
        <p:nvSpPr>
          <p:cNvPr id="16" name="TextBox 16"/>
          <p:cNvSpPr txBox="1"/>
          <p:nvPr/>
        </p:nvSpPr>
        <p:spPr>
          <a:xfrm>
            <a:off x="552294" y="1452027"/>
            <a:ext cx="6770862" cy="2457486"/>
          </a:xfrm>
          <a:prstGeom prst="rect">
            <a:avLst/>
          </a:prstGeom>
        </p:spPr>
        <p:txBody>
          <a:bodyPr lIns="0" tIns="0" rIns="0" bIns="0" rtlCol="0" anchor="t">
            <a:spAutoFit/>
          </a:bodyPr>
          <a:lstStyle/>
          <a:p>
            <a:pPr algn="l">
              <a:lnSpc>
                <a:spcPts val="9600"/>
              </a:lnSpc>
            </a:pPr>
            <a:r>
              <a:rPr lang="en-US" sz="8000">
                <a:solidFill>
                  <a:srgbClr val="211B20"/>
                </a:solidFill>
                <a:latin typeface="Norwester"/>
                <a:ea typeface="Norwester"/>
                <a:cs typeface="Norwester"/>
                <a:sym typeface="Norwester"/>
              </a:rPr>
              <a:t>SISTEM INSTRUMENTASI?</a:t>
            </a:r>
          </a:p>
        </p:txBody>
      </p:sp>
      <p:sp>
        <p:nvSpPr>
          <p:cNvPr id="17" name="TextBox 17"/>
          <p:cNvSpPr txBox="1"/>
          <p:nvPr/>
        </p:nvSpPr>
        <p:spPr>
          <a:xfrm>
            <a:off x="552294" y="5095875"/>
            <a:ext cx="9160273" cy="2680198"/>
          </a:xfrm>
          <a:prstGeom prst="rect">
            <a:avLst/>
          </a:prstGeom>
        </p:spPr>
        <p:txBody>
          <a:bodyPr lIns="0" tIns="0" rIns="0" bIns="0" rtlCol="0" anchor="t">
            <a:spAutoFit/>
          </a:bodyPr>
          <a:lstStyle/>
          <a:p>
            <a:pPr algn="l">
              <a:lnSpc>
                <a:spcPts val="3038"/>
              </a:lnSpc>
            </a:pPr>
            <a:r>
              <a:rPr lang="en-US" sz="2170">
                <a:solidFill>
                  <a:srgbClr val="545454"/>
                </a:solidFill>
                <a:latin typeface="Inter"/>
                <a:ea typeface="Inter"/>
                <a:cs typeface="Inter"/>
                <a:sym typeface="Inter"/>
              </a:rPr>
              <a:t> Sistem instrumentasi merupakan gabungan perangkat yang digunakan untuk mengukur, memonitor, dan mengontrol variabel proses. Secara umum terdiri dari:</a:t>
            </a:r>
          </a:p>
          <a:p>
            <a:pPr marL="468557" lvl="1" indent="-234278" algn="l">
              <a:lnSpc>
                <a:spcPts val="3038"/>
              </a:lnSpc>
              <a:buFont typeface="Arial"/>
              <a:buChar char="•"/>
            </a:pPr>
            <a:r>
              <a:rPr lang="en-US" sz="2170">
                <a:solidFill>
                  <a:srgbClr val="545454"/>
                </a:solidFill>
                <a:latin typeface="Inter"/>
                <a:ea typeface="Inter"/>
                <a:cs typeface="Inter"/>
                <a:sym typeface="Inter"/>
              </a:rPr>
              <a:t>Sensor/Transduser (mengubah besaran fisik menjadi sinyal listrik)</a:t>
            </a:r>
          </a:p>
          <a:p>
            <a:pPr marL="468557" lvl="1" indent="-234278" algn="l">
              <a:lnSpc>
                <a:spcPts val="3038"/>
              </a:lnSpc>
              <a:buFont typeface="Arial"/>
              <a:buChar char="•"/>
            </a:pPr>
            <a:r>
              <a:rPr lang="en-US" sz="2170">
                <a:solidFill>
                  <a:srgbClr val="545454"/>
                </a:solidFill>
                <a:latin typeface="Inter"/>
                <a:ea typeface="Inter"/>
                <a:cs typeface="Inter"/>
                <a:sym typeface="Inter"/>
              </a:rPr>
              <a:t>Kontroler (mengambil keputusan)</a:t>
            </a:r>
          </a:p>
          <a:p>
            <a:pPr marL="468557" lvl="1" indent="-234278" algn="l">
              <a:lnSpc>
                <a:spcPts val="3038"/>
              </a:lnSpc>
              <a:buFont typeface="Arial"/>
              <a:buChar char="•"/>
            </a:pPr>
            <a:r>
              <a:rPr lang="en-US" sz="2170">
                <a:solidFill>
                  <a:srgbClr val="545454"/>
                </a:solidFill>
                <a:latin typeface="Inter"/>
                <a:ea typeface="Inter"/>
                <a:cs typeface="Inter"/>
                <a:sym typeface="Inter"/>
              </a:rPr>
              <a:t>Aktuator (melakukan aksi fisik)</a:t>
            </a:r>
          </a:p>
          <a:p>
            <a:pPr algn="l">
              <a:lnSpc>
                <a:spcPts val="3038"/>
              </a:lnSpc>
            </a:pPr>
            <a:endParaRPr lang="en-US" sz="2170">
              <a:solidFill>
                <a:srgbClr val="545454"/>
              </a:solidFill>
              <a:latin typeface="Inter"/>
              <a:ea typeface="Inter"/>
              <a:cs typeface="Inter"/>
              <a:sym typeface="Inter"/>
            </a:endParaRPr>
          </a:p>
        </p:txBody>
      </p:sp>
      <p:sp>
        <p:nvSpPr>
          <p:cNvPr id="18" name="TextBox 18"/>
          <p:cNvSpPr txBox="1"/>
          <p:nvPr/>
        </p:nvSpPr>
        <p:spPr>
          <a:xfrm>
            <a:off x="16985042" y="9220200"/>
            <a:ext cx="456776" cy="339692"/>
          </a:xfrm>
          <a:prstGeom prst="rect">
            <a:avLst/>
          </a:prstGeom>
        </p:spPr>
        <p:txBody>
          <a:bodyPr lIns="0" tIns="0" rIns="0" bIns="0" rtlCol="0" anchor="t">
            <a:spAutoFit/>
          </a:bodyPr>
          <a:lstStyle/>
          <a:p>
            <a:pPr algn="r">
              <a:lnSpc>
                <a:spcPts val="2799"/>
              </a:lnSpc>
            </a:pPr>
            <a:r>
              <a:rPr lang="en-US" sz="1999" b="1">
                <a:solidFill>
                  <a:srgbClr val="000000"/>
                </a:solidFill>
                <a:latin typeface="Inter Bold"/>
                <a:ea typeface="Inter Bold"/>
                <a:cs typeface="Inter Bold"/>
                <a:sym typeface="Inter Bold"/>
              </a:rPr>
              <a:t>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42993" y="5971343"/>
            <a:ext cx="6762009" cy="4672613"/>
            <a:chOff x="0" y="0"/>
            <a:chExt cx="882188" cy="609600"/>
          </a:xfrm>
        </p:grpSpPr>
        <p:sp>
          <p:nvSpPr>
            <p:cNvPr id="3" name="Freeform 3"/>
            <p:cNvSpPr/>
            <p:nvPr/>
          </p:nvSpPr>
          <p:spPr>
            <a:xfrm>
              <a:off x="0" y="0"/>
              <a:ext cx="882188" cy="609600"/>
            </a:xfrm>
            <a:custGeom>
              <a:avLst/>
              <a:gdLst/>
              <a:ahLst/>
              <a:cxnLst/>
              <a:rect l="l" t="t" r="r" b="b"/>
              <a:pathLst>
                <a:path w="882188" h="609600">
                  <a:moveTo>
                    <a:pt x="203200" y="0"/>
                  </a:moveTo>
                  <a:lnTo>
                    <a:pt x="882188" y="0"/>
                  </a:lnTo>
                  <a:lnTo>
                    <a:pt x="678988" y="609600"/>
                  </a:lnTo>
                  <a:lnTo>
                    <a:pt x="0" y="609600"/>
                  </a:lnTo>
                  <a:lnTo>
                    <a:pt x="203200" y="0"/>
                  </a:lnTo>
                  <a:close/>
                </a:path>
              </a:pathLst>
            </a:custGeom>
            <a:gradFill rotWithShape="1">
              <a:gsLst>
                <a:gs pos="0">
                  <a:srgbClr val="FDB713">
                    <a:alpha val="100000"/>
                  </a:srgbClr>
                </a:gs>
                <a:gs pos="100000">
                  <a:srgbClr val="12568D">
                    <a:alpha val="100000"/>
                  </a:srgbClr>
                </a:gs>
              </a:gsLst>
              <a:lin ang="0"/>
            </a:gradFill>
          </p:spPr>
        </p:sp>
        <p:sp>
          <p:nvSpPr>
            <p:cNvPr id="4" name="TextBox 4"/>
            <p:cNvSpPr txBox="1"/>
            <p:nvPr/>
          </p:nvSpPr>
          <p:spPr>
            <a:xfrm>
              <a:off x="101600" y="0"/>
              <a:ext cx="678988" cy="609600"/>
            </a:xfrm>
            <a:prstGeom prst="rect">
              <a:avLst/>
            </a:prstGeom>
          </p:spPr>
          <p:txBody>
            <a:bodyPr lIns="50800" tIns="50800" rIns="50800" bIns="50800" rtlCol="0" anchor="ctr"/>
            <a:lstStyle/>
            <a:p>
              <a:pPr algn="ctr">
                <a:lnSpc>
                  <a:spcPts val="2639"/>
                </a:lnSpc>
              </a:pPr>
              <a:endParaRPr/>
            </a:p>
          </p:txBody>
        </p:sp>
      </p:grpSp>
      <p:grpSp>
        <p:nvGrpSpPr>
          <p:cNvPr id="5" name="Group 5"/>
          <p:cNvGrpSpPr/>
          <p:nvPr/>
        </p:nvGrpSpPr>
        <p:grpSpPr>
          <a:xfrm>
            <a:off x="-1253478" y="-2427347"/>
            <a:ext cx="4961386" cy="3898425"/>
            <a:chOff x="0" y="0"/>
            <a:chExt cx="468031" cy="367757"/>
          </a:xfrm>
        </p:grpSpPr>
        <p:sp>
          <p:nvSpPr>
            <p:cNvPr id="6" name="Freeform 6"/>
            <p:cNvSpPr/>
            <p:nvPr/>
          </p:nvSpPr>
          <p:spPr>
            <a:xfrm>
              <a:off x="26234" y="0"/>
              <a:ext cx="415563" cy="367757"/>
            </a:xfrm>
            <a:custGeom>
              <a:avLst/>
              <a:gdLst/>
              <a:ahLst/>
              <a:cxnLst/>
              <a:rect l="l" t="t" r="r" b="b"/>
              <a:pathLst>
                <a:path w="415563" h="367757">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1">
              <a:gsLst>
                <a:gs pos="0">
                  <a:srgbClr val="000000">
                    <a:alpha val="100000"/>
                  </a:srgbClr>
                </a:gs>
                <a:gs pos="100000">
                  <a:srgbClr val="202020">
                    <a:alpha val="100000"/>
                  </a:srgbClr>
                </a:gs>
              </a:gsLst>
              <a:lin ang="5400000"/>
            </a:gradFill>
          </p:spPr>
        </p:sp>
        <p:sp>
          <p:nvSpPr>
            <p:cNvPr id="7" name="TextBox 7"/>
            <p:cNvSpPr txBox="1"/>
            <p:nvPr/>
          </p:nvSpPr>
          <p:spPr>
            <a:xfrm>
              <a:off x="101600" y="0"/>
              <a:ext cx="264831" cy="367757"/>
            </a:xfrm>
            <a:prstGeom prst="rect">
              <a:avLst/>
            </a:prstGeom>
          </p:spPr>
          <p:txBody>
            <a:bodyPr lIns="50800" tIns="50800" rIns="50800" bIns="50800" rtlCol="0" anchor="ctr"/>
            <a:lstStyle/>
            <a:p>
              <a:pPr algn="ctr">
                <a:lnSpc>
                  <a:spcPts val="2639"/>
                </a:lnSpc>
              </a:pPr>
              <a:endParaRPr/>
            </a:p>
          </p:txBody>
        </p:sp>
      </p:grpSp>
      <p:grpSp>
        <p:nvGrpSpPr>
          <p:cNvPr id="8" name="Group 8"/>
          <p:cNvGrpSpPr/>
          <p:nvPr/>
        </p:nvGrpSpPr>
        <p:grpSpPr>
          <a:xfrm>
            <a:off x="11411728" y="7673899"/>
            <a:ext cx="4961386" cy="3898425"/>
            <a:chOff x="0" y="0"/>
            <a:chExt cx="468031" cy="367757"/>
          </a:xfrm>
        </p:grpSpPr>
        <p:sp>
          <p:nvSpPr>
            <p:cNvPr id="9" name="Freeform 9"/>
            <p:cNvSpPr/>
            <p:nvPr/>
          </p:nvSpPr>
          <p:spPr>
            <a:xfrm>
              <a:off x="26234" y="0"/>
              <a:ext cx="415563" cy="367757"/>
            </a:xfrm>
            <a:custGeom>
              <a:avLst/>
              <a:gdLst/>
              <a:ahLst/>
              <a:cxnLst/>
              <a:rect l="l" t="t" r="r" b="b"/>
              <a:pathLst>
                <a:path w="415563" h="367757">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1">
              <a:gsLst>
                <a:gs pos="0">
                  <a:srgbClr val="000000">
                    <a:alpha val="100000"/>
                  </a:srgbClr>
                </a:gs>
                <a:gs pos="100000">
                  <a:srgbClr val="202020">
                    <a:alpha val="100000"/>
                  </a:srgbClr>
                </a:gs>
              </a:gsLst>
              <a:lin ang="5400000"/>
            </a:gradFill>
          </p:spPr>
        </p:sp>
        <p:sp>
          <p:nvSpPr>
            <p:cNvPr id="10" name="TextBox 10"/>
            <p:cNvSpPr txBox="1"/>
            <p:nvPr/>
          </p:nvSpPr>
          <p:spPr>
            <a:xfrm>
              <a:off x="101600" y="0"/>
              <a:ext cx="264831" cy="367757"/>
            </a:xfrm>
            <a:prstGeom prst="rect">
              <a:avLst/>
            </a:prstGeom>
          </p:spPr>
          <p:txBody>
            <a:bodyPr lIns="50800" tIns="50800" rIns="50800" bIns="50800" rtlCol="0" anchor="ctr"/>
            <a:lstStyle/>
            <a:p>
              <a:pPr algn="ctr">
                <a:lnSpc>
                  <a:spcPts val="2639"/>
                </a:lnSpc>
              </a:pPr>
              <a:endParaRPr/>
            </a:p>
          </p:txBody>
        </p:sp>
      </p:grpSp>
      <p:grpSp>
        <p:nvGrpSpPr>
          <p:cNvPr id="11" name="Group 11"/>
          <p:cNvGrpSpPr/>
          <p:nvPr/>
        </p:nvGrpSpPr>
        <p:grpSpPr>
          <a:xfrm>
            <a:off x="8558421" y="-1127527"/>
            <a:ext cx="12085326" cy="10385827"/>
            <a:chOff x="0" y="0"/>
            <a:chExt cx="812800" cy="698500"/>
          </a:xfrm>
        </p:grpSpPr>
        <p:sp>
          <p:nvSpPr>
            <p:cNvPr id="12" name="Freeform 12"/>
            <p:cNvSpPr/>
            <p:nvPr/>
          </p:nvSpPr>
          <p:spPr>
            <a:xfrm>
              <a:off x="6048" y="0"/>
              <a:ext cx="800704" cy="698500"/>
            </a:xfrm>
            <a:custGeom>
              <a:avLst/>
              <a:gdLst/>
              <a:ahLst/>
              <a:cxnLst/>
              <a:rect l="l" t="t" r="r" b="b"/>
              <a:pathLst>
                <a:path w="800704" h="698500">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41074" r="-14011"/>
              </a:stretch>
            </a:blipFill>
          </p:spPr>
        </p:sp>
      </p:grpSp>
      <p:grpSp>
        <p:nvGrpSpPr>
          <p:cNvPr id="13" name="Group 13"/>
          <p:cNvGrpSpPr/>
          <p:nvPr/>
        </p:nvGrpSpPr>
        <p:grpSpPr>
          <a:xfrm>
            <a:off x="17037291" y="9143827"/>
            <a:ext cx="539268" cy="530539"/>
            <a:chOff x="0" y="0"/>
            <a:chExt cx="142029" cy="139730"/>
          </a:xfrm>
        </p:grpSpPr>
        <p:sp>
          <p:nvSpPr>
            <p:cNvPr id="14" name="Freeform 14"/>
            <p:cNvSpPr/>
            <p:nvPr/>
          </p:nvSpPr>
          <p:spPr>
            <a:xfrm>
              <a:off x="0" y="0"/>
              <a:ext cx="142029" cy="139730"/>
            </a:xfrm>
            <a:custGeom>
              <a:avLst/>
              <a:gdLst/>
              <a:ahLst/>
              <a:cxnLst/>
              <a:rect l="l" t="t" r="r" b="b"/>
              <a:pathLst>
                <a:path w="142029" h="139730">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id="15" name="TextBox 15"/>
            <p:cNvSpPr txBox="1"/>
            <p:nvPr/>
          </p:nvSpPr>
          <p:spPr>
            <a:xfrm>
              <a:off x="0" y="0"/>
              <a:ext cx="142029" cy="139730"/>
            </a:xfrm>
            <a:prstGeom prst="rect">
              <a:avLst/>
            </a:prstGeom>
          </p:spPr>
          <p:txBody>
            <a:bodyPr lIns="50800" tIns="50800" rIns="50800" bIns="50800" rtlCol="0" anchor="ctr"/>
            <a:lstStyle/>
            <a:p>
              <a:pPr algn="ctr">
                <a:lnSpc>
                  <a:spcPts val="2639"/>
                </a:lnSpc>
              </a:pPr>
              <a:endParaRPr/>
            </a:p>
          </p:txBody>
        </p:sp>
      </p:grpSp>
      <p:sp>
        <p:nvSpPr>
          <p:cNvPr id="16" name="TextBox 16"/>
          <p:cNvSpPr txBox="1"/>
          <p:nvPr/>
        </p:nvSpPr>
        <p:spPr>
          <a:xfrm>
            <a:off x="552294" y="1461552"/>
            <a:ext cx="9463964" cy="1677295"/>
          </a:xfrm>
          <a:prstGeom prst="rect">
            <a:avLst/>
          </a:prstGeom>
        </p:spPr>
        <p:txBody>
          <a:bodyPr lIns="0" tIns="0" rIns="0" bIns="0" rtlCol="0" anchor="t">
            <a:spAutoFit/>
          </a:bodyPr>
          <a:lstStyle/>
          <a:p>
            <a:pPr algn="l">
              <a:lnSpc>
                <a:spcPts val="6565"/>
              </a:lnSpc>
            </a:pPr>
            <a:r>
              <a:rPr lang="en-US" sz="5471">
                <a:solidFill>
                  <a:srgbClr val="211B20"/>
                </a:solidFill>
                <a:latin typeface="Norwester"/>
                <a:ea typeface="Norwester"/>
                <a:cs typeface="Norwester"/>
                <a:sym typeface="Norwester"/>
              </a:rPr>
              <a:t>HUBUNGAN SENSOR, KONTROLER, AKTUATOR</a:t>
            </a:r>
          </a:p>
        </p:txBody>
      </p:sp>
      <p:sp>
        <p:nvSpPr>
          <p:cNvPr id="17" name="TextBox 17"/>
          <p:cNvSpPr txBox="1"/>
          <p:nvPr/>
        </p:nvSpPr>
        <p:spPr>
          <a:xfrm>
            <a:off x="247599" y="4614392"/>
            <a:ext cx="8652998" cy="4945500"/>
          </a:xfrm>
          <a:prstGeom prst="rect">
            <a:avLst/>
          </a:prstGeom>
        </p:spPr>
        <p:txBody>
          <a:bodyPr lIns="0" tIns="0" rIns="0" bIns="0" rtlCol="0" anchor="t">
            <a:spAutoFit/>
          </a:bodyPr>
          <a:lstStyle/>
          <a:p>
            <a:pPr algn="just">
              <a:lnSpc>
                <a:spcPts val="3038"/>
              </a:lnSpc>
            </a:pPr>
            <a:r>
              <a:rPr lang="en-US" sz="2170">
                <a:solidFill>
                  <a:srgbClr val="545454"/>
                </a:solidFill>
                <a:latin typeface="Inter"/>
                <a:ea typeface="Inter"/>
                <a:cs typeface="Inter"/>
                <a:sym typeface="Inter"/>
              </a:rPr>
              <a:t> Sebuah sistem instrumentasi bekerja berdasarkan alur komunikasi antara sensor, kontroler, dan aktuator.</a:t>
            </a:r>
          </a:p>
          <a:p>
            <a:pPr marL="468556" lvl="1" indent="-234278" algn="just">
              <a:lnSpc>
                <a:spcPts val="3038"/>
              </a:lnSpc>
              <a:buAutoNum type="arabicPeriod"/>
            </a:pPr>
            <a:r>
              <a:rPr lang="en-US" sz="2170">
                <a:solidFill>
                  <a:srgbClr val="545454"/>
                </a:solidFill>
                <a:latin typeface="Inter"/>
                <a:ea typeface="Inter"/>
                <a:cs typeface="Inter"/>
                <a:sym typeface="Inter"/>
              </a:rPr>
              <a:t>Sensor berfungsi menangkap besaran fisik seperti suhu, tekanan, dan ketinggian cairan. Sensor mengubah besaran fisik tersebut menjadi sinyal listrik sehingga dapat diproses oleh kontroler.</a:t>
            </a:r>
          </a:p>
          <a:p>
            <a:pPr marL="468556" lvl="1" indent="-234278" algn="just">
              <a:lnSpc>
                <a:spcPts val="3038"/>
              </a:lnSpc>
              <a:buAutoNum type="arabicPeriod"/>
            </a:pPr>
            <a:r>
              <a:rPr lang="en-US" sz="2170">
                <a:solidFill>
                  <a:srgbClr val="545454"/>
                </a:solidFill>
                <a:latin typeface="Inter"/>
                <a:ea typeface="Inter"/>
                <a:cs typeface="Inter"/>
                <a:sym typeface="Inter"/>
              </a:rPr>
              <a:t>Kontroler, dalam hal ini Arduino Uno, menganalisis sinyal sensor, membandingkannya dengan batas nilai (setpoint), lalu menghasilkan keputusan kontrol.</a:t>
            </a:r>
          </a:p>
          <a:p>
            <a:pPr marL="468556" lvl="1" indent="-234278" algn="just">
              <a:lnSpc>
                <a:spcPts val="3038"/>
              </a:lnSpc>
              <a:buAutoNum type="arabicPeriod"/>
            </a:pPr>
            <a:r>
              <a:rPr lang="en-US" sz="2170">
                <a:solidFill>
                  <a:srgbClr val="545454"/>
                </a:solidFill>
                <a:latin typeface="Inter"/>
                <a:ea typeface="Inter"/>
                <a:cs typeface="Inter"/>
                <a:sym typeface="Inter"/>
              </a:rPr>
              <a:t>Aktuator merupakan komponen fisik yang melaksanakan aksi berdasarkan perintah kontroler. Contohnya adalah pompa (motor DC), katup kontrol (solenoid), dan alarm (buzzer/LED).</a:t>
            </a:r>
          </a:p>
          <a:p>
            <a:pPr algn="just">
              <a:lnSpc>
                <a:spcPts val="3038"/>
              </a:lnSpc>
            </a:pPr>
            <a:endParaRPr lang="en-US" sz="2170">
              <a:solidFill>
                <a:srgbClr val="545454"/>
              </a:solidFill>
              <a:latin typeface="Inter"/>
              <a:ea typeface="Inter"/>
              <a:cs typeface="Inter"/>
              <a:sym typeface="Inter"/>
            </a:endParaRPr>
          </a:p>
        </p:txBody>
      </p:sp>
      <p:sp>
        <p:nvSpPr>
          <p:cNvPr id="18" name="TextBox 18"/>
          <p:cNvSpPr txBox="1"/>
          <p:nvPr/>
        </p:nvSpPr>
        <p:spPr>
          <a:xfrm>
            <a:off x="16985042" y="9220200"/>
            <a:ext cx="456776" cy="339692"/>
          </a:xfrm>
          <a:prstGeom prst="rect">
            <a:avLst/>
          </a:prstGeom>
        </p:spPr>
        <p:txBody>
          <a:bodyPr lIns="0" tIns="0" rIns="0" bIns="0" rtlCol="0" anchor="t">
            <a:spAutoFit/>
          </a:bodyPr>
          <a:lstStyle/>
          <a:p>
            <a:pPr algn="r">
              <a:lnSpc>
                <a:spcPts val="2799"/>
              </a:lnSpc>
            </a:pPr>
            <a:r>
              <a:rPr lang="en-US" sz="1999" b="1">
                <a:solidFill>
                  <a:srgbClr val="000000"/>
                </a:solidFill>
                <a:latin typeface="Inter Bold"/>
                <a:ea typeface="Inter Bold"/>
                <a:cs typeface="Inter Bold"/>
                <a:sym typeface="Inter Bold"/>
              </a:rPr>
              <a:t>02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42993" y="5971343"/>
            <a:ext cx="6762009" cy="4672613"/>
            <a:chOff x="0" y="0"/>
            <a:chExt cx="882188" cy="609600"/>
          </a:xfrm>
        </p:grpSpPr>
        <p:sp>
          <p:nvSpPr>
            <p:cNvPr id="3" name="Freeform 3"/>
            <p:cNvSpPr/>
            <p:nvPr/>
          </p:nvSpPr>
          <p:spPr>
            <a:xfrm>
              <a:off x="0" y="0"/>
              <a:ext cx="882188" cy="609600"/>
            </a:xfrm>
            <a:custGeom>
              <a:avLst/>
              <a:gdLst/>
              <a:ahLst/>
              <a:cxnLst/>
              <a:rect l="l" t="t" r="r" b="b"/>
              <a:pathLst>
                <a:path w="882188" h="609600">
                  <a:moveTo>
                    <a:pt x="203200" y="0"/>
                  </a:moveTo>
                  <a:lnTo>
                    <a:pt x="882188" y="0"/>
                  </a:lnTo>
                  <a:lnTo>
                    <a:pt x="678988" y="609600"/>
                  </a:lnTo>
                  <a:lnTo>
                    <a:pt x="0" y="609600"/>
                  </a:lnTo>
                  <a:lnTo>
                    <a:pt x="203200" y="0"/>
                  </a:lnTo>
                  <a:close/>
                </a:path>
              </a:pathLst>
            </a:custGeom>
            <a:gradFill rotWithShape="1">
              <a:gsLst>
                <a:gs pos="0">
                  <a:srgbClr val="FDB713">
                    <a:alpha val="100000"/>
                  </a:srgbClr>
                </a:gs>
                <a:gs pos="100000">
                  <a:srgbClr val="12568D">
                    <a:alpha val="100000"/>
                  </a:srgbClr>
                </a:gs>
              </a:gsLst>
              <a:lin ang="0"/>
            </a:gradFill>
          </p:spPr>
        </p:sp>
        <p:sp>
          <p:nvSpPr>
            <p:cNvPr id="4" name="TextBox 4"/>
            <p:cNvSpPr txBox="1"/>
            <p:nvPr/>
          </p:nvSpPr>
          <p:spPr>
            <a:xfrm>
              <a:off x="101600" y="0"/>
              <a:ext cx="678988" cy="609600"/>
            </a:xfrm>
            <a:prstGeom prst="rect">
              <a:avLst/>
            </a:prstGeom>
          </p:spPr>
          <p:txBody>
            <a:bodyPr lIns="50800" tIns="50800" rIns="50800" bIns="50800" rtlCol="0" anchor="ctr"/>
            <a:lstStyle/>
            <a:p>
              <a:pPr algn="ctr">
                <a:lnSpc>
                  <a:spcPts val="2639"/>
                </a:lnSpc>
              </a:pPr>
              <a:endParaRPr/>
            </a:p>
          </p:txBody>
        </p:sp>
      </p:grpSp>
      <p:grpSp>
        <p:nvGrpSpPr>
          <p:cNvPr id="5" name="Group 5"/>
          <p:cNvGrpSpPr/>
          <p:nvPr/>
        </p:nvGrpSpPr>
        <p:grpSpPr>
          <a:xfrm>
            <a:off x="-1253478" y="-2427347"/>
            <a:ext cx="4961386" cy="3898425"/>
            <a:chOff x="0" y="0"/>
            <a:chExt cx="468031" cy="367757"/>
          </a:xfrm>
        </p:grpSpPr>
        <p:sp>
          <p:nvSpPr>
            <p:cNvPr id="6" name="Freeform 6"/>
            <p:cNvSpPr/>
            <p:nvPr/>
          </p:nvSpPr>
          <p:spPr>
            <a:xfrm>
              <a:off x="26234" y="0"/>
              <a:ext cx="415563" cy="367757"/>
            </a:xfrm>
            <a:custGeom>
              <a:avLst/>
              <a:gdLst/>
              <a:ahLst/>
              <a:cxnLst/>
              <a:rect l="l" t="t" r="r" b="b"/>
              <a:pathLst>
                <a:path w="415563" h="367757">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1">
              <a:gsLst>
                <a:gs pos="0">
                  <a:srgbClr val="000000">
                    <a:alpha val="100000"/>
                  </a:srgbClr>
                </a:gs>
                <a:gs pos="100000">
                  <a:srgbClr val="202020">
                    <a:alpha val="100000"/>
                  </a:srgbClr>
                </a:gs>
              </a:gsLst>
              <a:lin ang="5400000"/>
            </a:gradFill>
          </p:spPr>
        </p:sp>
        <p:sp>
          <p:nvSpPr>
            <p:cNvPr id="7" name="TextBox 7"/>
            <p:cNvSpPr txBox="1"/>
            <p:nvPr/>
          </p:nvSpPr>
          <p:spPr>
            <a:xfrm>
              <a:off x="101600" y="0"/>
              <a:ext cx="264831" cy="367757"/>
            </a:xfrm>
            <a:prstGeom prst="rect">
              <a:avLst/>
            </a:prstGeom>
          </p:spPr>
          <p:txBody>
            <a:bodyPr lIns="50800" tIns="50800" rIns="50800" bIns="50800" rtlCol="0" anchor="ctr"/>
            <a:lstStyle/>
            <a:p>
              <a:pPr algn="ctr">
                <a:lnSpc>
                  <a:spcPts val="2639"/>
                </a:lnSpc>
              </a:pPr>
              <a:endParaRPr/>
            </a:p>
          </p:txBody>
        </p:sp>
      </p:grpSp>
      <p:grpSp>
        <p:nvGrpSpPr>
          <p:cNvPr id="8" name="Group 8"/>
          <p:cNvGrpSpPr/>
          <p:nvPr/>
        </p:nvGrpSpPr>
        <p:grpSpPr>
          <a:xfrm>
            <a:off x="11411728" y="7673899"/>
            <a:ext cx="4961386" cy="3898425"/>
            <a:chOff x="0" y="0"/>
            <a:chExt cx="468031" cy="367757"/>
          </a:xfrm>
        </p:grpSpPr>
        <p:sp>
          <p:nvSpPr>
            <p:cNvPr id="9" name="Freeform 9"/>
            <p:cNvSpPr/>
            <p:nvPr/>
          </p:nvSpPr>
          <p:spPr>
            <a:xfrm>
              <a:off x="26234" y="0"/>
              <a:ext cx="415563" cy="367757"/>
            </a:xfrm>
            <a:custGeom>
              <a:avLst/>
              <a:gdLst/>
              <a:ahLst/>
              <a:cxnLst/>
              <a:rect l="l" t="t" r="r" b="b"/>
              <a:pathLst>
                <a:path w="415563" h="367757">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1">
              <a:gsLst>
                <a:gs pos="0">
                  <a:srgbClr val="000000">
                    <a:alpha val="100000"/>
                  </a:srgbClr>
                </a:gs>
                <a:gs pos="100000">
                  <a:srgbClr val="202020">
                    <a:alpha val="100000"/>
                  </a:srgbClr>
                </a:gs>
              </a:gsLst>
              <a:lin ang="5400000"/>
            </a:gradFill>
          </p:spPr>
        </p:sp>
        <p:sp>
          <p:nvSpPr>
            <p:cNvPr id="10" name="TextBox 10"/>
            <p:cNvSpPr txBox="1"/>
            <p:nvPr/>
          </p:nvSpPr>
          <p:spPr>
            <a:xfrm>
              <a:off x="101600" y="0"/>
              <a:ext cx="264831" cy="367757"/>
            </a:xfrm>
            <a:prstGeom prst="rect">
              <a:avLst/>
            </a:prstGeom>
          </p:spPr>
          <p:txBody>
            <a:bodyPr lIns="50800" tIns="50800" rIns="50800" bIns="50800" rtlCol="0" anchor="ctr"/>
            <a:lstStyle/>
            <a:p>
              <a:pPr algn="ctr">
                <a:lnSpc>
                  <a:spcPts val="2639"/>
                </a:lnSpc>
              </a:pPr>
              <a:endParaRPr/>
            </a:p>
          </p:txBody>
        </p:sp>
      </p:grpSp>
      <p:grpSp>
        <p:nvGrpSpPr>
          <p:cNvPr id="11" name="Group 11"/>
          <p:cNvGrpSpPr/>
          <p:nvPr/>
        </p:nvGrpSpPr>
        <p:grpSpPr>
          <a:xfrm>
            <a:off x="8558421" y="-1127527"/>
            <a:ext cx="12085326" cy="10385827"/>
            <a:chOff x="0" y="0"/>
            <a:chExt cx="812800" cy="698500"/>
          </a:xfrm>
        </p:grpSpPr>
        <p:sp>
          <p:nvSpPr>
            <p:cNvPr id="12" name="Freeform 12"/>
            <p:cNvSpPr/>
            <p:nvPr/>
          </p:nvSpPr>
          <p:spPr>
            <a:xfrm>
              <a:off x="6048" y="0"/>
              <a:ext cx="800704" cy="698500"/>
            </a:xfrm>
            <a:custGeom>
              <a:avLst/>
              <a:gdLst/>
              <a:ahLst/>
              <a:cxnLst/>
              <a:rect l="l" t="t" r="r" b="b"/>
              <a:pathLst>
                <a:path w="800704" h="698500">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41074" r="-14011"/>
              </a:stretch>
            </a:blipFill>
          </p:spPr>
        </p:sp>
      </p:grpSp>
      <p:grpSp>
        <p:nvGrpSpPr>
          <p:cNvPr id="13" name="Group 13"/>
          <p:cNvGrpSpPr/>
          <p:nvPr/>
        </p:nvGrpSpPr>
        <p:grpSpPr>
          <a:xfrm>
            <a:off x="17037291" y="9143827"/>
            <a:ext cx="539268" cy="530539"/>
            <a:chOff x="0" y="0"/>
            <a:chExt cx="142029" cy="139730"/>
          </a:xfrm>
        </p:grpSpPr>
        <p:sp>
          <p:nvSpPr>
            <p:cNvPr id="14" name="Freeform 14"/>
            <p:cNvSpPr/>
            <p:nvPr/>
          </p:nvSpPr>
          <p:spPr>
            <a:xfrm>
              <a:off x="0" y="0"/>
              <a:ext cx="142029" cy="139730"/>
            </a:xfrm>
            <a:custGeom>
              <a:avLst/>
              <a:gdLst/>
              <a:ahLst/>
              <a:cxnLst/>
              <a:rect l="l" t="t" r="r" b="b"/>
              <a:pathLst>
                <a:path w="142029" h="139730">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id="15" name="TextBox 15"/>
            <p:cNvSpPr txBox="1"/>
            <p:nvPr/>
          </p:nvSpPr>
          <p:spPr>
            <a:xfrm>
              <a:off x="0" y="0"/>
              <a:ext cx="142029" cy="139730"/>
            </a:xfrm>
            <a:prstGeom prst="rect">
              <a:avLst/>
            </a:prstGeom>
          </p:spPr>
          <p:txBody>
            <a:bodyPr lIns="50800" tIns="50800" rIns="50800" bIns="50800" rtlCol="0" anchor="ctr"/>
            <a:lstStyle/>
            <a:p>
              <a:pPr algn="ctr">
                <a:lnSpc>
                  <a:spcPts val="2639"/>
                </a:lnSpc>
              </a:pPr>
              <a:endParaRPr/>
            </a:p>
          </p:txBody>
        </p:sp>
      </p:grpSp>
      <p:sp>
        <p:nvSpPr>
          <p:cNvPr id="16" name="TextBox 16"/>
          <p:cNvSpPr txBox="1"/>
          <p:nvPr/>
        </p:nvSpPr>
        <p:spPr>
          <a:xfrm>
            <a:off x="552294" y="1471077"/>
            <a:ext cx="9020355" cy="3347983"/>
          </a:xfrm>
          <a:prstGeom prst="rect">
            <a:avLst/>
          </a:prstGeom>
        </p:spPr>
        <p:txBody>
          <a:bodyPr lIns="0" tIns="0" rIns="0" bIns="0" rtlCol="0" anchor="t">
            <a:spAutoFit/>
          </a:bodyPr>
          <a:lstStyle/>
          <a:p>
            <a:pPr algn="l">
              <a:lnSpc>
                <a:spcPts val="8787"/>
              </a:lnSpc>
            </a:pPr>
            <a:r>
              <a:rPr lang="en-US" sz="7322">
                <a:solidFill>
                  <a:srgbClr val="211B20"/>
                </a:solidFill>
                <a:latin typeface="Norwester"/>
                <a:ea typeface="Norwester"/>
                <a:cs typeface="Norwester"/>
                <a:sym typeface="Norwester"/>
              </a:rPr>
              <a:t>FUNGSI UTAMA DIAGRAM P&amp;ID</a:t>
            </a:r>
          </a:p>
          <a:p>
            <a:pPr algn="l">
              <a:lnSpc>
                <a:spcPts val="8787"/>
              </a:lnSpc>
            </a:pPr>
            <a:endParaRPr lang="en-US" sz="7322">
              <a:solidFill>
                <a:srgbClr val="211B20"/>
              </a:solidFill>
              <a:latin typeface="Norwester"/>
              <a:ea typeface="Norwester"/>
              <a:cs typeface="Norwester"/>
              <a:sym typeface="Norwester"/>
            </a:endParaRPr>
          </a:p>
        </p:txBody>
      </p:sp>
      <p:sp>
        <p:nvSpPr>
          <p:cNvPr id="17" name="TextBox 17"/>
          <p:cNvSpPr txBox="1"/>
          <p:nvPr/>
        </p:nvSpPr>
        <p:spPr>
          <a:xfrm>
            <a:off x="130562" y="5086350"/>
            <a:ext cx="9151520" cy="3484318"/>
          </a:xfrm>
          <a:prstGeom prst="rect">
            <a:avLst/>
          </a:prstGeom>
        </p:spPr>
        <p:txBody>
          <a:bodyPr lIns="0" tIns="0" rIns="0" bIns="0" rtlCol="0" anchor="t">
            <a:spAutoFit/>
          </a:bodyPr>
          <a:lstStyle/>
          <a:p>
            <a:pPr algn="l">
              <a:lnSpc>
                <a:spcPts val="3476"/>
              </a:lnSpc>
            </a:pPr>
            <a:r>
              <a:rPr lang="en-US" sz="2483">
                <a:solidFill>
                  <a:srgbClr val="545454"/>
                </a:solidFill>
                <a:latin typeface="Inter"/>
                <a:ea typeface="Inter"/>
                <a:cs typeface="Inter"/>
                <a:sym typeface="Inter"/>
              </a:rPr>
              <a:t> Sistem multi-sensor banyak digunakan dalam aplikasi industri. Contoh kasus sistem multi-sensor:</a:t>
            </a:r>
          </a:p>
          <a:p>
            <a:pPr marL="536189" lvl="1" indent="-268094" algn="l">
              <a:lnSpc>
                <a:spcPts val="3476"/>
              </a:lnSpc>
              <a:buFont typeface="Arial"/>
              <a:buChar char="•"/>
            </a:pPr>
            <a:r>
              <a:rPr lang="en-US" sz="2483">
                <a:solidFill>
                  <a:srgbClr val="545454"/>
                </a:solidFill>
                <a:latin typeface="Inter"/>
                <a:ea typeface="Inter"/>
                <a:cs typeface="Inter"/>
                <a:sym typeface="Inter"/>
              </a:rPr>
              <a:t> Pengendalian suhu dan level pada boiler.</a:t>
            </a:r>
          </a:p>
          <a:p>
            <a:pPr marL="536189" lvl="1" indent="-268094" algn="l">
              <a:lnSpc>
                <a:spcPts val="3476"/>
              </a:lnSpc>
              <a:buFont typeface="Arial"/>
              <a:buChar char="•"/>
            </a:pPr>
            <a:r>
              <a:rPr lang="en-US" sz="2483">
                <a:solidFill>
                  <a:srgbClr val="545454"/>
                </a:solidFill>
                <a:latin typeface="Inter"/>
                <a:ea typeface="Inter"/>
                <a:cs typeface="Inter"/>
                <a:sym typeface="Inter"/>
              </a:rPr>
              <a:t> Pemantauan tekanan dan aliran pada pipa distribusi fluida.</a:t>
            </a:r>
          </a:p>
          <a:p>
            <a:pPr marL="536189" lvl="1" indent="-268094" algn="l">
              <a:lnSpc>
                <a:spcPts val="3476"/>
              </a:lnSpc>
              <a:buFont typeface="Arial"/>
              <a:buChar char="•"/>
            </a:pPr>
            <a:r>
              <a:rPr lang="en-US" sz="2483">
                <a:solidFill>
                  <a:srgbClr val="545454"/>
                </a:solidFill>
                <a:latin typeface="Inter"/>
                <a:ea typeface="Inter"/>
                <a:cs typeface="Inter"/>
                <a:sym typeface="Inter"/>
              </a:rPr>
              <a:t>Sistem pengontrol tangki kimia, seperti pada instalasi pengolahan air.</a:t>
            </a:r>
          </a:p>
          <a:p>
            <a:pPr algn="l">
              <a:lnSpc>
                <a:spcPts val="3476"/>
              </a:lnSpc>
            </a:pPr>
            <a:endParaRPr lang="en-US" sz="2483">
              <a:solidFill>
                <a:srgbClr val="545454"/>
              </a:solidFill>
              <a:latin typeface="Inter"/>
              <a:ea typeface="Inter"/>
              <a:cs typeface="Inter"/>
              <a:sym typeface="Inter"/>
            </a:endParaRPr>
          </a:p>
        </p:txBody>
      </p:sp>
      <p:sp>
        <p:nvSpPr>
          <p:cNvPr id="18" name="TextBox 18"/>
          <p:cNvSpPr txBox="1"/>
          <p:nvPr/>
        </p:nvSpPr>
        <p:spPr>
          <a:xfrm>
            <a:off x="16985042" y="9220200"/>
            <a:ext cx="456776" cy="339692"/>
          </a:xfrm>
          <a:prstGeom prst="rect">
            <a:avLst/>
          </a:prstGeom>
        </p:spPr>
        <p:txBody>
          <a:bodyPr lIns="0" tIns="0" rIns="0" bIns="0" rtlCol="0" anchor="t">
            <a:spAutoFit/>
          </a:bodyPr>
          <a:lstStyle/>
          <a:p>
            <a:pPr algn="r">
              <a:lnSpc>
                <a:spcPts val="2799"/>
              </a:lnSpc>
            </a:pPr>
            <a:r>
              <a:rPr lang="en-US" sz="1999" b="1">
                <a:solidFill>
                  <a:srgbClr val="000000"/>
                </a:solidFill>
                <a:latin typeface="Inter Bold"/>
                <a:ea typeface="Inter Bold"/>
                <a:cs typeface="Inter Bold"/>
                <a:sym typeface="Inter Bold"/>
              </a:rPr>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42993" y="5971343"/>
            <a:ext cx="6762009" cy="4672613"/>
            <a:chOff x="0" y="0"/>
            <a:chExt cx="882188" cy="609600"/>
          </a:xfrm>
        </p:grpSpPr>
        <p:sp>
          <p:nvSpPr>
            <p:cNvPr id="3" name="Freeform 3"/>
            <p:cNvSpPr/>
            <p:nvPr/>
          </p:nvSpPr>
          <p:spPr>
            <a:xfrm>
              <a:off x="0" y="0"/>
              <a:ext cx="882188" cy="609600"/>
            </a:xfrm>
            <a:custGeom>
              <a:avLst/>
              <a:gdLst/>
              <a:ahLst/>
              <a:cxnLst/>
              <a:rect l="l" t="t" r="r" b="b"/>
              <a:pathLst>
                <a:path w="882188" h="609600">
                  <a:moveTo>
                    <a:pt x="203200" y="0"/>
                  </a:moveTo>
                  <a:lnTo>
                    <a:pt x="882188" y="0"/>
                  </a:lnTo>
                  <a:lnTo>
                    <a:pt x="678988" y="609600"/>
                  </a:lnTo>
                  <a:lnTo>
                    <a:pt x="0" y="609600"/>
                  </a:lnTo>
                  <a:lnTo>
                    <a:pt x="203200" y="0"/>
                  </a:lnTo>
                  <a:close/>
                </a:path>
              </a:pathLst>
            </a:custGeom>
            <a:gradFill rotWithShape="1">
              <a:gsLst>
                <a:gs pos="0">
                  <a:srgbClr val="FDB713">
                    <a:alpha val="100000"/>
                  </a:srgbClr>
                </a:gs>
                <a:gs pos="100000">
                  <a:srgbClr val="12568D">
                    <a:alpha val="100000"/>
                  </a:srgbClr>
                </a:gs>
              </a:gsLst>
              <a:lin ang="0"/>
            </a:gradFill>
          </p:spPr>
        </p:sp>
        <p:sp>
          <p:nvSpPr>
            <p:cNvPr id="4" name="TextBox 4"/>
            <p:cNvSpPr txBox="1"/>
            <p:nvPr/>
          </p:nvSpPr>
          <p:spPr>
            <a:xfrm>
              <a:off x="101600" y="0"/>
              <a:ext cx="678988" cy="609600"/>
            </a:xfrm>
            <a:prstGeom prst="rect">
              <a:avLst/>
            </a:prstGeom>
          </p:spPr>
          <p:txBody>
            <a:bodyPr lIns="50800" tIns="50800" rIns="50800" bIns="50800" rtlCol="0" anchor="ctr"/>
            <a:lstStyle/>
            <a:p>
              <a:pPr algn="ctr">
                <a:lnSpc>
                  <a:spcPts val="2639"/>
                </a:lnSpc>
              </a:pPr>
              <a:endParaRPr/>
            </a:p>
          </p:txBody>
        </p:sp>
      </p:grpSp>
      <p:grpSp>
        <p:nvGrpSpPr>
          <p:cNvPr id="5" name="Group 5"/>
          <p:cNvGrpSpPr/>
          <p:nvPr/>
        </p:nvGrpSpPr>
        <p:grpSpPr>
          <a:xfrm>
            <a:off x="-1253478" y="-2427347"/>
            <a:ext cx="4961386" cy="3898425"/>
            <a:chOff x="0" y="0"/>
            <a:chExt cx="468031" cy="367757"/>
          </a:xfrm>
        </p:grpSpPr>
        <p:sp>
          <p:nvSpPr>
            <p:cNvPr id="6" name="Freeform 6"/>
            <p:cNvSpPr/>
            <p:nvPr/>
          </p:nvSpPr>
          <p:spPr>
            <a:xfrm>
              <a:off x="26234" y="0"/>
              <a:ext cx="415563" cy="367757"/>
            </a:xfrm>
            <a:custGeom>
              <a:avLst/>
              <a:gdLst/>
              <a:ahLst/>
              <a:cxnLst/>
              <a:rect l="l" t="t" r="r" b="b"/>
              <a:pathLst>
                <a:path w="415563" h="367757">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1">
              <a:gsLst>
                <a:gs pos="0">
                  <a:srgbClr val="000000">
                    <a:alpha val="100000"/>
                  </a:srgbClr>
                </a:gs>
                <a:gs pos="100000">
                  <a:srgbClr val="202020">
                    <a:alpha val="100000"/>
                  </a:srgbClr>
                </a:gs>
              </a:gsLst>
              <a:lin ang="5400000"/>
            </a:gradFill>
          </p:spPr>
        </p:sp>
        <p:sp>
          <p:nvSpPr>
            <p:cNvPr id="7" name="TextBox 7"/>
            <p:cNvSpPr txBox="1"/>
            <p:nvPr/>
          </p:nvSpPr>
          <p:spPr>
            <a:xfrm>
              <a:off x="101600" y="0"/>
              <a:ext cx="264831" cy="367757"/>
            </a:xfrm>
            <a:prstGeom prst="rect">
              <a:avLst/>
            </a:prstGeom>
          </p:spPr>
          <p:txBody>
            <a:bodyPr lIns="50800" tIns="50800" rIns="50800" bIns="50800" rtlCol="0" anchor="ctr"/>
            <a:lstStyle/>
            <a:p>
              <a:pPr algn="ctr">
                <a:lnSpc>
                  <a:spcPts val="2639"/>
                </a:lnSpc>
              </a:pPr>
              <a:endParaRPr/>
            </a:p>
          </p:txBody>
        </p:sp>
      </p:grpSp>
      <p:grpSp>
        <p:nvGrpSpPr>
          <p:cNvPr id="8" name="Group 8"/>
          <p:cNvGrpSpPr/>
          <p:nvPr/>
        </p:nvGrpSpPr>
        <p:grpSpPr>
          <a:xfrm>
            <a:off x="11411728" y="7673899"/>
            <a:ext cx="4961386" cy="3898425"/>
            <a:chOff x="0" y="0"/>
            <a:chExt cx="468031" cy="367757"/>
          </a:xfrm>
        </p:grpSpPr>
        <p:sp>
          <p:nvSpPr>
            <p:cNvPr id="9" name="Freeform 9"/>
            <p:cNvSpPr/>
            <p:nvPr/>
          </p:nvSpPr>
          <p:spPr>
            <a:xfrm>
              <a:off x="26234" y="0"/>
              <a:ext cx="415563" cy="367757"/>
            </a:xfrm>
            <a:custGeom>
              <a:avLst/>
              <a:gdLst/>
              <a:ahLst/>
              <a:cxnLst/>
              <a:rect l="l" t="t" r="r" b="b"/>
              <a:pathLst>
                <a:path w="415563" h="367757">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1">
              <a:gsLst>
                <a:gs pos="0">
                  <a:srgbClr val="000000">
                    <a:alpha val="100000"/>
                  </a:srgbClr>
                </a:gs>
                <a:gs pos="100000">
                  <a:srgbClr val="202020">
                    <a:alpha val="100000"/>
                  </a:srgbClr>
                </a:gs>
              </a:gsLst>
              <a:lin ang="5400000"/>
            </a:gradFill>
          </p:spPr>
        </p:sp>
        <p:sp>
          <p:nvSpPr>
            <p:cNvPr id="10" name="TextBox 10"/>
            <p:cNvSpPr txBox="1"/>
            <p:nvPr/>
          </p:nvSpPr>
          <p:spPr>
            <a:xfrm>
              <a:off x="101600" y="0"/>
              <a:ext cx="264831" cy="367757"/>
            </a:xfrm>
            <a:prstGeom prst="rect">
              <a:avLst/>
            </a:prstGeom>
          </p:spPr>
          <p:txBody>
            <a:bodyPr lIns="50800" tIns="50800" rIns="50800" bIns="50800" rtlCol="0" anchor="ctr"/>
            <a:lstStyle/>
            <a:p>
              <a:pPr algn="ctr">
                <a:lnSpc>
                  <a:spcPts val="2639"/>
                </a:lnSpc>
              </a:pPr>
              <a:endParaRPr/>
            </a:p>
          </p:txBody>
        </p:sp>
      </p:grpSp>
      <p:grpSp>
        <p:nvGrpSpPr>
          <p:cNvPr id="11" name="Group 11"/>
          <p:cNvGrpSpPr/>
          <p:nvPr/>
        </p:nvGrpSpPr>
        <p:grpSpPr>
          <a:xfrm>
            <a:off x="8558421" y="-1127527"/>
            <a:ext cx="12085326" cy="10385827"/>
            <a:chOff x="0" y="0"/>
            <a:chExt cx="812800" cy="698500"/>
          </a:xfrm>
        </p:grpSpPr>
        <p:sp>
          <p:nvSpPr>
            <p:cNvPr id="12" name="Freeform 12"/>
            <p:cNvSpPr/>
            <p:nvPr/>
          </p:nvSpPr>
          <p:spPr>
            <a:xfrm>
              <a:off x="6048" y="0"/>
              <a:ext cx="800704" cy="698500"/>
            </a:xfrm>
            <a:custGeom>
              <a:avLst/>
              <a:gdLst/>
              <a:ahLst/>
              <a:cxnLst/>
              <a:rect l="l" t="t" r="r" b="b"/>
              <a:pathLst>
                <a:path w="800704" h="698500">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41074" r="-14011"/>
              </a:stretch>
            </a:blipFill>
          </p:spPr>
        </p:sp>
      </p:grpSp>
      <p:grpSp>
        <p:nvGrpSpPr>
          <p:cNvPr id="13" name="Group 13"/>
          <p:cNvGrpSpPr/>
          <p:nvPr/>
        </p:nvGrpSpPr>
        <p:grpSpPr>
          <a:xfrm>
            <a:off x="17037291" y="9143827"/>
            <a:ext cx="539268" cy="530539"/>
            <a:chOff x="0" y="0"/>
            <a:chExt cx="142029" cy="139730"/>
          </a:xfrm>
        </p:grpSpPr>
        <p:sp>
          <p:nvSpPr>
            <p:cNvPr id="14" name="Freeform 14"/>
            <p:cNvSpPr/>
            <p:nvPr/>
          </p:nvSpPr>
          <p:spPr>
            <a:xfrm>
              <a:off x="0" y="0"/>
              <a:ext cx="142029" cy="139730"/>
            </a:xfrm>
            <a:custGeom>
              <a:avLst/>
              <a:gdLst/>
              <a:ahLst/>
              <a:cxnLst/>
              <a:rect l="l" t="t" r="r" b="b"/>
              <a:pathLst>
                <a:path w="142029" h="139730">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id="15" name="TextBox 15"/>
            <p:cNvSpPr txBox="1"/>
            <p:nvPr/>
          </p:nvSpPr>
          <p:spPr>
            <a:xfrm>
              <a:off x="0" y="0"/>
              <a:ext cx="142029" cy="139730"/>
            </a:xfrm>
            <a:prstGeom prst="rect">
              <a:avLst/>
            </a:prstGeom>
          </p:spPr>
          <p:txBody>
            <a:bodyPr lIns="50800" tIns="50800" rIns="50800" bIns="50800" rtlCol="0" anchor="ctr"/>
            <a:lstStyle/>
            <a:p>
              <a:pPr algn="ctr">
                <a:lnSpc>
                  <a:spcPts val="2639"/>
                </a:lnSpc>
              </a:pPr>
              <a:endParaRPr/>
            </a:p>
          </p:txBody>
        </p:sp>
      </p:grpSp>
      <p:sp>
        <p:nvSpPr>
          <p:cNvPr id="16" name="TextBox 16"/>
          <p:cNvSpPr txBox="1"/>
          <p:nvPr/>
        </p:nvSpPr>
        <p:spPr>
          <a:xfrm>
            <a:off x="552294" y="1471077"/>
            <a:ext cx="9020355" cy="2231989"/>
          </a:xfrm>
          <a:prstGeom prst="rect">
            <a:avLst/>
          </a:prstGeom>
        </p:spPr>
        <p:txBody>
          <a:bodyPr lIns="0" tIns="0" rIns="0" bIns="0" rtlCol="0" anchor="t">
            <a:spAutoFit/>
          </a:bodyPr>
          <a:lstStyle/>
          <a:p>
            <a:pPr algn="l">
              <a:lnSpc>
                <a:spcPts val="8787"/>
              </a:lnSpc>
            </a:pPr>
            <a:r>
              <a:rPr lang="en-US" sz="7322">
                <a:solidFill>
                  <a:srgbClr val="211B20"/>
                </a:solidFill>
                <a:latin typeface="Norwester"/>
                <a:ea typeface="Norwester"/>
                <a:cs typeface="Norwester"/>
                <a:sym typeface="Norwester"/>
              </a:rPr>
              <a:t>OPEN-LOOP &amp; CLOSED-LOOP CONTROL</a:t>
            </a:r>
          </a:p>
        </p:txBody>
      </p:sp>
      <p:sp>
        <p:nvSpPr>
          <p:cNvPr id="17" name="TextBox 17"/>
          <p:cNvSpPr txBox="1"/>
          <p:nvPr/>
        </p:nvSpPr>
        <p:spPr>
          <a:xfrm>
            <a:off x="552294" y="4314965"/>
            <a:ext cx="9246738" cy="4828862"/>
          </a:xfrm>
          <a:prstGeom prst="rect">
            <a:avLst/>
          </a:prstGeom>
        </p:spPr>
        <p:txBody>
          <a:bodyPr lIns="0" tIns="0" rIns="0" bIns="0" rtlCol="0" anchor="t">
            <a:spAutoFit/>
          </a:bodyPr>
          <a:lstStyle/>
          <a:p>
            <a:pPr algn="l">
              <a:lnSpc>
                <a:spcPts val="3214"/>
              </a:lnSpc>
            </a:pPr>
            <a:r>
              <a:rPr lang="en-US" sz="2295">
                <a:solidFill>
                  <a:srgbClr val="545454"/>
                </a:solidFill>
                <a:latin typeface="Inter"/>
                <a:ea typeface="Inter"/>
                <a:cs typeface="Inter"/>
                <a:sym typeface="Inter"/>
              </a:rPr>
              <a:t>1.    Closed-Loop Control</a:t>
            </a:r>
          </a:p>
          <a:p>
            <a:pPr algn="l">
              <a:lnSpc>
                <a:spcPts val="3214"/>
              </a:lnSpc>
            </a:pPr>
            <a:r>
              <a:rPr lang="en-US" sz="2295">
                <a:solidFill>
                  <a:srgbClr val="545454"/>
                </a:solidFill>
                <a:latin typeface="Inter"/>
                <a:ea typeface="Inter"/>
                <a:cs typeface="Inter"/>
                <a:sym typeface="Inter"/>
              </a:rPr>
              <a:t>Sistem kontrol yang menggunakan feedback dari sensor. Keputusan kontrol selalu bergantung pada nilai real-time yang diterima. Pada proyek ini, kontrol level cairan menggunakan metode closed-loop.</a:t>
            </a:r>
          </a:p>
          <a:p>
            <a:pPr algn="l">
              <a:lnSpc>
                <a:spcPts val="3214"/>
              </a:lnSpc>
            </a:pPr>
            <a:endParaRPr lang="en-US" sz="2295">
              <a:solidFill>
                <a:srgbClr val="545454"/>
              </a:solidFill>
              <a:latin typeface="Inter"/>
              <a:ea typeface="Inter"/>
              <a:cs typeface="Inter"/>
              <a:sym typeface="Inter"/>
            </a:endParaRPr>
          </a:p>
          <a:p>
            <a:pPr algn="l">
              <a:lnSpc>
                <a:spcPts val="3214"/>
              </a:lnSpc>
            </a:pPr>
            <a:r>
              <a:rPr lang="en-US" sz="2295">
                <a:solidFill>
                  <a:srgbClr val="545454"/>
                </a:solidFill>
                <a:latin typeface="Inter"/>
                <a:ea typeface="Inter"/>
                <a:cs typeface="Inter"/>
                <a:sym typeface="Inter"/>
              </a:rPr>
              <a:t>2.    Open-Loop Control</a:t>
            </a:r>
          </a:p>
          <a:p>
            <a:pPr algn="l">
              <a:lnSpc>
                <a:spcPts val="3214"/>
              </a:lnSpc>
            </a:pPr>
            <a:r>
              <a:rPr lang="en-US" sz="2295">
                <a:solidFill>
                  <a:srgbClr val="545454"/>
                </a:solidFill>
                <a:latin typeface="Inter"/>
                <a:ea typeface="Inter"/>
                <a:cs typeface="Inter"/>
                <a:sym typeface="Inter"/>
              </a:rPr>
              <a:t>Sistem kontrol tanpa umpan balik. Output tidak dipengaruhi kondisi proses. Pada sistem ini, alarm suhu dan tekanan bekerja secara open-loop karena tugasnya adalah memberikan peringatan, bukan mengoreksi kondisi proses.</a:t>
            </a:r>
          </a:p>
          <a:p>
            <a:pPr algn="l">
              <a:lnSpc>
                <a:spcPts val="3214"/>
              </a:lnSpc>
            </a:pPr>
            <a:endParaRPr lang="en-US" sz="2295">
              <a:solidFill>
                <a:srgbClr val="545454"/>
              </a:solidFill>
              <a:latin typeface="Inter"/>
              <a:ea typeface="Inter"/>
              <a:cs typeface="Inter"/>
              <a:sym typeface="Inter"/>
            </a:endParaRPr>
          </a:p>
        </p:txBody>
      </p:sp>
      <p:sp>
        <p:nvSpPr>
          <p:cNvPr id="18" name="TextBox 18"/>
          <p:cNvSpPr txBox="1"/>
          <p:nvPr/>
        </p:nvSpPr>
        <p:spPr>
          <a:xfrm>
            <a:off x="16985042" y="9220200"/>
            <a:ext cx="456776" cy="339692"/>
          </a:xfrm>
          <a:prstGeom prst="rect">
            <a:avLst/>
          </a:prstGeom>
        </p:spPr>
        <p:txBody>
          <a:bodyPr lIns="0" tIns="0" rIns="0" bIns="0" rtlCol="0" anchor="t">
            <a:spAutoFit/>
          </a:bodyPr>
          <a:lstStyle/>
          <a:p>
            <a:pPr algn="r">
              <a:lnSpc>
                <a:spcPts val="2799"/>
              </a:lnSpc>
            </a:pPr>
            <a:r>
              <a:rPr lang="en-US" sz="1999" b="1">
                <a:solidFill>
                  <a:srgbClr val="000000"/>
                </a:solidFill>
                <a:latin typeface="Inter Bold"/>
                <a:ea typeface="Inter Bold"/>
                <a:cs typeface="Inter Bold"/>
                <a:sym typeface="Inter Bold"/>
              </a:rPr>
              <a:t>02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42993" y="5971343"/>
            <a:ext cx="6762009" cy="4672613"/>
            <a:chOff x="0" y="0"/>
            <a:chExt cx="882188" cy="609600"/>
          </a:xfrm>
        </p:grpSpPr>
        <p:sp>
          <p:nvSpPr>
            <p:cNvPr id="3" name="Freeform 3"/>
            <p:cNvSpPr/>
            <p:nvPr/>
          </p:nvSpPr>
          <p:spPr>
            <a:xfrm>
              <a:off x="0" y="0"/>
              <a:ext cx="882188" cy="609600"/>
            </a:xfrm>
            <a:custGeom>
              <a:avLst/>
              <a:gdLst/>
              <a:ahLst/>
              <a:cxnLst/>
              <a:rect l="l" t="t" r="r" b="b"/>
              <a:pathLst>
                <a:path w="882188" h="609600">
                  <a:moveTo>
                    <a:pt x="203200" y="0"/>
                  </a:moveTo>
                  <a:lnTo>
                    <a:pt x="882188" y="0"/>
                  </a:lnTo>
                  <a:lnTo>
                    <a:pt x="678988" y="609600"/>
                  </a:lnTo>
                  <a:lnTo>
                    <a:pt x="0" y="609600"/>
                  </a:lnTo>
                  <a:lnTo>
                    <a:pt x="203200" y="0"/>
                  </a:lnTo>
                  <a:close/>
                </a:path>
              </a:pathLst>
            </a:custGeom>
            <a:gradFill rotWithShape="1">
              <a:gsLst>
                <a:gs pos="0">
                  <a:srgbClr val="FDB713">
                    <a:alpha val="100000"/>
                  </a:srgbClr>
                </a:gs>
                <a:gs pos="100000">
                  <a:srgbClr val="12568D">
                    <a:alpha val="100000"/>
                  </a:srgbClr>
                </a:gs>
              </a:gsLst>
              <a:lin ang="0"/>
            </a:gradFill>
          </p:spPr>
        </p:sp>
        <p:sp>
          <p:nvSpPr>
            <p:cNvPr id="4" name="TextBox 4"/>
            <p:cNvSpPr txBox="1"/>
            <p:nvPr/>
          </p:nvSpPr>
          <p:spPr>
            <a:xfrm>
              <a:off x="101600" y="0"/>
              <a:ext cx="678988" cy="609600"/>
            </a:xfrm>
            <a:prstGeom prst="rect">
              <a:avLst/>
            </a:prstGeom>
          </p:spPr>
          <p:txBody>
            <a:bodyPr lIns="50800" tIns="50800" rIns="50800" bIns="50800" rtlCol="0" anchor="ctr"/>
            <a:lstStyle/>
            <a:p>
              <a:pPr algn="ctr">
                <a:lnSpc>
                  <a:spcPts val="2639"/>
                </a:lnSpc>
              </a:pPr>
              <a:endParaRPr/>
            </a:p>
          </p:txBody>
        </p:sp>
      </p:grpSp>
      <p:grpSp>
        <p:nvGrpSpPr>
          <p:cNvPr id="5" name="Group 5"/>
          <p:cNvGrpSpPr/>
          <p:nvPr/>
        </p:nvGrpSpPr>
        <p:grpSpPr>
          <a:xfrm>
            <a:off x="-1253478" y="-2427347"/>
            <a:ext cx="4961386" cy="3898425"/>
            <a:chOff x="0" y="0"/>
            <a:chExt cx="468031" cy="367757"/>
          </a:xfrm>
        </p:grpSpPr>
        <p:sp>
          <p:nvSpPr>
            <p:cNvPr id="6" name="Freeform 6"/>
            <p:cNvSpPr/>
            <p:nvPr/>
          </p:nvSpPr>
          <p:spPr>
            <a:xfrm>
              <a:off x="26234" y="0"/>
              <a:ext cx="415563" cy="367757"/>
            </a:xfrm>
            <a:custGeom>
              <a:avLst/>
              <a:gdLst/>
              <a:ahLst/>
              <a:cxnLst/>
              <a:rect l="l" t="t" r="r" b="b"/>
              <a:pathLst>
                <a:path w="415563" h="367757">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1">
              <a:gsLst>
                <a:gs pos="0">
                  <a:srgbClr val="000000">
                    <a:alpha val="100000"/>
                  </a:srgbClr>
                </a:gs>
                <a:gs pos="100000">
                  <a:srgbClr val="202020">
                    <a:alpha val="100000"/>
                  </a:srgbClr>
                </a:gs>
              </a:gsLst>
              <a:lin ang="5400000"/>
            </a:gradFill>
          </p:spPr>
        </p:sp>
        <p:sp>
          <p:nvSpPr>
            <p:cNvPr id="7" name="TextBox 7"/>
            <p:cNvSpPr txBox="1"/>
            <p:nvPr/>
          </p:nvSpPr>
          <p:spPr>
            <a:xfrm>
              <a:off x="101600" y="0"/>
              <a:ext cx="264831" cy="367757"/>
            </a:xfrm>
            <a:prstGeom prst="rect">
              <a:avLst/>
            </a:prstGeom>
          </p:spPr>
          <p:txBody>
            <a:bodyPr lIns="50800" tIns="50800" rIns="50800" bIns="50800" rtlCol="0" anchor="ctr"/>
            <a:lstStyle/>
            <a:p>
              <a:pPr algn="ctr">
                <a:lnSpc>
                  <a:spcPts val="2639"/>
                </a:lnSpc>
              </a:pPr>
              <a:endParaRPr/>
            </a:p>
          </p:txBody>
        </p:sp>
      </p:grpSp>
      <p:grpSp>
        <p:nvGrpSpPr>
          <p:cNvPr id="8" name="Group 8"/>
          <p:cNvGrpSpPr/>
          <p:nvPr/>
        </p:nvGrpSpPr>
        <p:grpSpPr>
          <a:xfrm>
            <a:off x="11411728" y="7673899"/>
            <a:ext cx="4961386" cy="3898425"/>
            <a:chOff x="0" y="0"/>
            <a:chExt cx="468031" cy="367757"/>
          </a:xfrm>
        </p:grpSpPr>
        <p:sp>
          <p:nvSpPr>
            <p:cNvPr id="9" name="Freeform 9"/>
            <p:cNvSpPr/>
            <p:nvPr/>
          </p:nvSpPr>
          <p:spPr>
            <a:xfrm>
              <a:off x="26234" y="0"/>
              <a:ext cx="415563" cy="367757"/>
            </a:xfrm>
            <a:custGeom>
              <a:avLst/>
              <a:gdLst/>
              <a:ahLst/>
              <a:cxnLst/>
              <a:rect l="l" t="t" r="r" b="b"/>
              <a:pathLst>
                <a:path w="415563" h="367757">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1">
              <a:gsLst>
                <a:gs pos="0">
                  <a:srgbClr val="000000">
                    <a:alpha val="100000"/>
                  </a:srgbClr>
                </a:gs>
                <a:gs pos="100000">
                  <a:srgbClr val="202020">
                    <a:alpha val="100000"/>
                  </a:srgbClr>
                </a:gs>
              </a:gsLst>
              <a:lin ang="5400000"/>
            </a:gradFill>
          </p:spPr>
        </p:sp>
        <p:sp>
          <p:nvSpPr>
            <p:cNvPr id="10" name="TextBox 10"/>
            <p:cNvSpPr txBox="1"/>
            <p:nvPr/>
          </p:nvSpPr>
          <p:spPr>
            <a:xfrm>
              <a:off x="101600" y="0"/>
              <a:ext cx="264831" cy="367757"/>
            </a:xfrm>
            <a:prstGeom prst="rect">
              <a:avLst/>
            </a:prstGeom>
          </p:spPr>
          <p:txBody>
            <a:bodyPr lIns="50800" tIns="50800" rIns="50800" bIns="50800" rtlCol="0" anchor="ctr"/>
            <a:lstStyle/>
            <a:p>
              <a:pPr algn="ctr">
                <a:lnSpc>
                  <a:spcPts val="2639"/>
                </a:lnSpc>
              </a:pPr>
              <a:endParaRPr/>
            </a:p>
          </p:txBody>
        </p:sp>
      </p:grpSp>
      <p:grpSp>
        <p:nvGrpSpPr>
          <p:cNvPr id="11" name="Group 11"/>
          <p:cNvGrpSpPr/>
          <p:nvPr/>
        </p:nvGrpSpPr>
        <p:grpSpPr>
          <a:xfrm>
            <a:off x="10330451" y="-976731"/>
            <a:ext cx="12085326" cy="10385827"/>
            <a:chOff x="0" y="0"/>
            <a:chExt cx="812800" cy="698500"/>
          </a:xfrm>
        </p:grpSpPr>
        <p:sp>
          <p:nvSpPr>
            <p:cNvPr id="12" name="Freeform 12"/>
            <p:cNvSpPr/>
            <p:nvPr/>
          </p:nvSpPr>
          <p:spPr>
            <a:xfrm>
              <a:off x="6048" y="0"/>
              <a:ext cx="800704" cy="698500"/>
            </a:xfrm>
            <a:custGeom>
              <a:avLst/>
              <a:gdLst/>
              <a:ahLst/>
              <a:cxnLst/>
              <a:rect l="l" t="t" r="r" b="b"/>
              <a:pathLst>
                <a:path w="800704" h="698500">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8449" r="-8449"/>
              </a:stretch>
            </a:blipFill>
          </p:spPr>
        </p:sp>
      </p:grpSp>
      <p:grpSp>
        <p:nvGrpSpPr>
          <p:cNvPr id="13" name="Group 13"/>
          <p:cNvGrpSpPr/>
          <p:nvPr/>
        </p:nvGrpSpPr>
        <p:grpSpPr>
          <a:xfrm>
            <a:off x="17037291" y="9143827"/>
            <a:ext cx="539268" cy="530539"/>
            <a:chOff x="0" y="0"/>
            <a:chExt cx="142029" cy="139730"/>
          </a:xfrm>
        </p:grpSpPr>
        <p:sp>
          <p:nvSpPr>
            <p:cNvPr id="14" name="Freeform 14"/>
            <p:cNvSpPr/>
            <p:nvPr/>
          </p:nvSpPr>
          <p:spPr>
            <a:xfrm>
              <a:off x="0" y="0"/>
              <a:ext cx="142029" cy="139730"/>
            </a:xfrm>
            <a:custGeom>
              <a:avLst/>
              <a:gdLst/>
              <a:ahLst/>
              <a:cxnLst/>
              <a:rect l="l" t="t" r="r" b="b"/>
              <a:pathLst>
                <a:path w="142029" h="139730">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id="15" name="TextBox 15"/>
            <p:cNvSpPr txBox="1"/>
            <p:nvPr/>
          </p:nvSpPr>
          <p:spPr>
            <a:xfrm>
              <a:off x="0" y="0"/>
              <a:ext cx="142029" cy="139730"/>
            </a:xfrm>
            <a:prstGeom prst="rect">
              <a:avLst/>
            </a:prstGeom>
          </p:spPr>
          <p:txBody>
            <a:bodyPr lIns="50800" tIns="50800" rIns="50800" bIns="50800" rtlCol="0" anchor="ctr"/>
            <a:lstStyle/>
            <a:p>
              <a:pPr algn="ctr">
                <a:lnSpc>
                  <a:spcPts val="2639"/>
                </a:lnSpc>
              </a:pPr>
              <a:endParaRPr/>
            </a:p>
          </p:txBody>
        </p:sp>
      </p:grpSp>
      <p:sp>
        <p:nvSpPr>
          <p:cNvPr id="16" name="Freeform 16"/>
          <p:cNvSpPr/>
          <p:nvPr/>
        </p:nvSpPr>
        <p:spPr>
          <a:xfrm>
            <a:off x="9657377" y="5247462"/>
            <a:ext cx="1351207" cy="2161152"/>
          </a:xfrm>
          <a:custGeom>
            <a:avLst/>
            <a:gdLst/>
            <a:ahLst/>
            <a:cxnLst/>
            <a:rect l="l" t="t" r="r" b="b"/>
            <a:pathLst>
              <a:path w="1351207" h="2161152">
                <a:moveTo>
                  <a:pt x="0" y="0"/>
                </a:moveTo>
                <a:lnTo>
                  <a:pt x="1351207" y="0"/>
                </a:lnTo>
                <a:lnTo>
                  <a:pt x="1351207" y="2161153"/>
                </a:lnTo>
                <a:lnTo>
                  <a:pt x="0" y="2161153"/>
                </a:lnTo>
                <a:lnTo>
                  <a:pt x="0" y="0"/>
                </a:lnTo>
                <a:close/>
              </a:path>
            </a:pathLst>
          </a:custGeom>
          <a:blipFill>
            <a:blip r:embed="rId3"/>
            <a:stretch>
              <a:fillRect/>
            </a:stretch>
          </a:blipFill>
        </p:spPr>
      </p:sp>
      <p:sp>
        <p:nvSpPr>
          <p:cNvPr id="17" name="Freeform 17"/>
          <p:cNvSpPr/>
          <p:nvPr/>
        </p:nvSpPr>
        <p:spPr>
          <a:xfrm>
            <a:off x="7761181" y="7343194"/>
            <a:ext cx="2569270" cy="2569270"/>
          </a:xfrm>
          <a:custGeom>
            <a:avLst/>
            <a:gdLst/>
            <a:ahLst/>
            <a:cxnLst/>
            <a:rect l="l" t="t" r="r" b="b"/>
            <a:pathLst>
              <a:path w="2569270" h="2569270">
                <a:moveTo>
                  <a:pt x="0" y="0"/>
                </a:moveTo>
                <a:lnTo>
                  <a:pt x="2569270" y="0"/>
                </a:lnTo>
                <a:lnTo>
                  <a:pt x="2569270" y="2569270"/>
                </a:lnTo>
                <a:lnTo>
                  <a:pt x="0" y="2569270"/>
                </a:lnTo>
                <a:lnTo>
                  <a:pt x="0" y="0"/>
                </a:lnTo>
                <a:close/>
              </a:path>
            </a:pathLst>
          </a:custGeom>
          <a:blipFill>
            <a:blip r:embed="rId4"/>
            <a:stretch>
              <a:fillRect/>
            </a:stretch>
          </a:blipFill>
        </p:spPr>
      </p:sp>
      <p:sp>
        <p:nvSpPr>
          <p:cNvPr id="18" name="Freeform 18"/>
          <p:cNvSpPr/>
          <p:nvPr/>
        </p:nvSpPr>
        <p:spPr>
          <a:xfrm>
            <a:off x="4124429" y="7602420"/>
            <a:ext cx="2251162" cy="2251162"/>
          </a:xfrm>
          <a:custGeom>
            <a:avLst/>
            <a:gdLst/>
            <a:ahLst/>
            <a:cxnLst/>
            <a:rect l="l" t="t" r="r" b="b"/>
            <a:pathLst>
              <a:path w="2251162" h="2251162">
                <a:moveTo>
                  <a:pt x="0" y="0"/>
                </a:moveTo>
                <a:lnTo>
                  <a:pt x="2251162" y="0"/>
                </a:lnTo>
                <a:lnTo>
                  <a:pt x="2251162" y="2251161"/>
                </a:lnTo>
                <a:lnTo>
                  <a:pt x="0" y="2251161"/>
                </a:lnTo>
                <a:lnTo>
                  <a:pt x="0" y="0"/>
                </a:lnTo>
                <a:close/>
              </a:path>
            </a:pathLst>
          </a:custGeom>
          <a:blipFill>
            <a:blip r:embed="rId5"/>
            <a:stretch>
              <a:fillRect/>
            </a:stretch>
          </a:blipFill>
        </p:spPr>
      </p:sp>
      <p:sp>
        <p:nvSpPr>
          <p:cNvPr id="19" name="Freeform 19"/>
          <p:cNvSpPr/>
          <p:nvPr/>
        </p:nvSpPr>
        <p:spPr>
          <a:xfrm>
            <a:off x="7287367" y="5462243"/>
            <a:ext cx="2370011" cy="1946371"/>
          </a:xfrm>
          <a:custGeom>
            <a:avLst/>
            <a:gdLst/>
            <a:ahLst/>
            <a:cxnLst/>
            <a:rect l="l" t="t" r="r" b="b"/>
            <a:pathLst>
              <a:path w="2370011" h="1946371">
                <a:moveTo>
                  <a:pt x="0" y="0"/>
                </a:moveTo>
                <a:lnTo>
                  <a:pt x="2370010" y="0"/>
                </a:lnTo>
                <a:lnTo>
                  <a:pt x="2370010" y="1946372"/>
                </a:lnTo>
                <a:lnTo>
                  <a:pt x="0" y="1946372"/>
                </a:lnTo>
                <a:lnTo>
                  <a:pt x="0" y="0"/>
                </a:lnTo>
                <a:close/>
              </a:path>
            </a:pathLst>
          </a:custGeom>
          <a:blipFill>
            <a:blip r:embed="rId6"/>
            <a:stretch>
              <a:fillRect/>
            </a:stretch>
          </a:blipFill>
        </p:spPr>
      </p:sp>
      <p:sp>
        <p:nvSpPr>
          <p:cNvPr id="20" name="Freeform 20"/>
          <p:cNvSpPr/>
          <p:nvPr/>
        </p:nvSpPr>
        <p:spPr>
          <a:xfrm>
            <a:off x="10332981" y="7443366"/>
            <a:ext cx="1846284" cy="1846284"/>
          </a:xfrm>
          <a:custGeom>
            <a:avLst/>
            <a:gdLst/>
            <a:ahLst/>
            <a:cxnLst/>
            <a:rect l="l" t="t" r="r" b="b"/>
            <a:pathLst>
              <a:path w="1846284" h="1846284">
                <a:moveTo>
                  <a:pt x="0" y="0"/>
                </a:moveTo>
                <a:lnTo>
                  <a:pt x="1846284" y="0"/>
                </a:lnTo>
                <a:lnTo>
                  <a:pt x="1846284" y="1846284"/>
                </a:lnTo>
                <a:lnTo>
                  <a:pt x="0" y="1846284"/>
                </a:lnTo>
                <a:lnTo>
                  <a:pt x="0" y="0"/>
                </a:lnTo>
                <a:close/>
              </a:path>
            </a:pathLst>
          </a:custGeom>
          <a:blipFill>
            <a:blip r:embed="rId7"/>
            <a:stretch>
              <a:fillRect/>
            </a:stretch>
          </a:blipFill>
        </p:spPr>
      </p:sp>
      <p:sp>
        <p:nvSpPr>
          <p:cNvPr id="21" name="Freeform 21"/>
          <p:cNvSpPr/>
          <p:nvPr/>
        </p:nvSpPr>
        <p:spPr>
          <a:xfrm>
            <a:off x="419082" y="7210335"/>
            <a:ext cx="3705347" cy="3310110"/>
          </a:xfrm>
          <a:custGeom>
            <a:avLst/>
            <a:gdLst/>
            <a:ahLst/>
            <a:cxnLst/>
            <a:rect l="l" t="t" r="r" b="b"/>
            <a:pathLst>
              <a:path w="3705347" h="3310110">
                <a:moveTo>
                  <a:pt x="0" y="0"/>
                </a:moveTo>
                <a:lnTo>
                  <a:pt x="3705347" y="0"/>
                </a:lnTo>
                <a:lnTo>
                  <a:pt x="3705347" y="3310110"/>
                </a:lnTo>
                <a:lnTo>
                  <a:pt x="0" y="3310110"/>
                </a:lnTo>
                <a:lnTo>
                  <a:pt x="0" y="0"/>
                </a:lnTo>
                <a:close/>
              </a:path>
            </a:pathLst>
          </a:custGeom>
          <a:blipFill>
            <a:blip r:embed="rId8"/>
            <a:stretch>
              <a:fillRect/>
            </a:stretch>
          </a:blipFill>
        </p:spPr>
      </p:sp>
      <p:sp>
        <p:nvSpPr>
          <p:cNvPr id="22" name="Freeform 22"/>
          <p:cNvSpPr/>
          <p:nvPr/>
        </p:nvSpPr>
        <p:spPr>
          <a:xfrm>
            <a:off x="4667321" y="5462243"/>
            <a:ext cx="2550969" cy="2547568"/>
          </a:xfrm>
          <a:custGeom>
            <a:avLst/>
            <a:gdLst/>
            <a:ahLst/>
            <a:cxnLst/>
            <a:rect l="l" t="t" r="r" b="b"/>
            <a:pathLst>
              <a:path w="2550969" h="2547568">
                <a:moveTo>
                  <a:pt x="0" y="0"/>
                </a:moveTo>
                <a:lnTo>
                  <a:pt x="2550969" y="0"/>
                </a:lnTo>
                <a:lnTo>
                  <a:pt x="2550969" y="2547568"/>
                </a:lnTo>
                <a:lnTo>
                  <a:pt x="0" y="2547568"/>
                </a:lnTo>
                <a:lnTo>
                  <a:pt x="0" y="0"/>
                </a:lnTo>
                <a:close/>
              </a:path>
            </a:pathLst>
          </a:custGeom>
          <a:blipFill>
            <a:blip r:embed="rId9"/>
            <a:stretch>
              <a:fillRect/>
            </a:stretch>
          </a:blipFill>
        </p:spPr>
      </p:sp>
      <p:sp>
        <p:nvSpPr>
          <p:cNvPr id="23" name="TextBox 23"/>
          <p:cNvSpPr txBox="1"/>
          <p:nvPr/>
        </p:nvSpPr>
        <p:spPr>
          <a:xfrm>
            <a:off x="713390" y="1461552"/>
            <a:ext cx="7845032" cy="816316"/>
          </a:xfrm>
          <a:prstGeom prst="rect">
            <a:avLst/>
          </a:prstGeom>
        </p:spPr>
        <p:txBody>
          <a:bodyPr lIns="0" tIns="0" rIns="0" bIns="0" rtlCol="0" anchor="t">
            <a:spAutoFit/>
          </a:bodyPr>
          <a:lstStyle/>
          <a:p>
            <a:pPr algn="l">
              <a:lnSpc>
                <a:spcPts val="6352"/>
              </a:lnSpc>
            </a:pPr>
            <a:r>
              <a:rPr lang="en-US" sz="5293">
                <a:solidFill>
                  <a:srgbClr val="211B20"/>
                </a:solidFill>
                <a:latin typeface="Norwester"/>
                <a:ea typeface="Norwester"/>
                <a:cs typeface="Norwester"/>
                <a:sym typeface="Norwester"/>
              </a:rPr>
              <a:t>DAFTAR KOMPONEN SISTEM</a:t>
            </a:r>
          </a:p>
        </p:txBody>
      </p:sp>
      <p:sp>
        <p:nvSpPr>
          <p:cNvPr id="24" name="TextBox 24"/>
          <p:cNvSpPr txBox="1"/>
          <p:nvPr/>
        </p:nvSpPr>
        <p:spPr>
          <a:xfrm>
            <a:off x="506620" y="2479569"/>
            <a:ext cx="9826361" cy="3674650"/>
          </a:xfrm>
          <a:prstGeom prst="rect">
            <a:avLst/>
          </a:prstGeom>
        </p:spPr>
        <p:txBody>
          <a:bodyPr lIns="0" tIns="0" rIns="0" bIns="0" rtlCol="0" anchor="t">
            <a:spAutoFit/>
          </a:bodyPr>
          <a:lstStyle/>
          <a:p>
            <a:pPr algn="just">
              <a:lnSpc>
                <a:spcPts val="3269"/>
              </a:lnSpc>
            </a:pPr>
            <a:r>
              <a:rPr lang="en-US" sz="2335">
                <a:solidFill>
                  <a:srgbClr val="545454"/>
                </a:solidFill>
                <a:latin typeface="Inter"/>
                <a:ea typeface="Inter"/>
                <a:cs typeface="Inter"/>
                <a:sym typeface="Inter"/>
              </a:rPr>
              <a:t>Sistem menggunakan sensor, aktuator, dan kontroler yang terintegrasi dalam Tinkercad.</a:t>
            </a:r>
          </a:p>
          <a:p>
            <a:pPr algn="just">
              <a:lnSpc>
                <a:spcPts val="3269"/>
              </a:lnSpc>
            </a:pPr>
            <a:endParaRPr lang="en-US" sz="2335">
              <a:solidFill>
                <a:srgbClr val="545454"/>
              </a:solidFill>
              <a:latin typeface="Inter"/>
              <a:ea typeface="Inter"/>
              <a:cs typeface="Inter"/>
              <a:sym typeface="Inter"/>
            </a:endParaRPr>
          </a:p>
          <a:p>
            <a:pPr marL="504155" lvl="1" indent="-252078" algn="just">
              <a:lnSpc>
                <a:spcPts val="3269"/>
              </a:lnSpc>
              <a:buFont typeface="Arial"/>
              <a:buChar char="•"/>
            </a:pPr>
            <a:r>
              <a:rPr lang="en-US" sz="2335">
                <a:solidFill>
                  <a:srgbClr val="545454"/>
                </a:solidFill>
                <a:latin typeface="Inter"/>
                <a:ea typeface="Inter"/>
                <a:cs typeface="Inter"/>
                <a:sym typeface="Inter"/>
              </a:rPr>
              <a:t>TMP36 (TT-101)</a:t>
            </a:r>
          </a:p>
          <a:p>
            <a:pPr marL="504155" lvl="1" indent="-252078" algn="just">
              <a:lnSpc>
                <a:spcPts val="3269"/>
              </a:lnSpc>
              <a:buFont typeface="Arial"/>
              <a:buChar char="•"/>
            </a:pPr>
            <a:r>
              <a:rPr lang="en-US" sz="2335">
                <a:solidFill>
                  <a:srgbClr val="545454"/>
                </a:solidFill>
                <a:latin typeface="Inter"/>
                <a:ea typeface="Inter"/>
                <a:cs typeface="Inter"/>
                <a:sym typeface="Inter"/>
              </a:rPr>
              <a:t>Ultrasonic HC-SR04 (LT-102)</a:t>
            </a:r>
          </a:p>
          <a:p>
            <a:pPr marL="504155" lvl="1" indent="-252078" algn="just">
              <a:lnSpc>
                <a:spcPts val="3269"/>
              </a:lnSpc>
              <a:buFont typeface="Arial"/>
              <a:buChar char="•"/>
            </a:pPr>
            <a:r>
              <a:rPr lang="en-US" sz="2335">
                <a:solidFill>
                  <a:srgbClr val="545454"/>
                </a:solidFill>
                <a:latin typeface="Inter"/>
                <a:ea typeface="Inter"/>
                <a:cs typeface="Inter"/>
                <a:sym typeface="Inter"/>
              </a:rPr>
              <a:t>Potensiometer (PT-103)</a:t>
            </a:r>
          </a:p>
          <a:p>
            <a:pPr marL="504155" lvl="1" indent="-252078" algn="just">
              <a:lnSpc>
                <a:spcPts val="3269"/>
              </a:lnSpc>
              <a:buFont typeface="Arial"/>
              <a:buChar char="•"/>
            </a:pPr>
            <a:r>
              <a:rPr lang="en-US" sz="2335">
                <a:solidFill>
                  <a:srgbClr val="545454"/>
                </a:solidFill>
                <a:latin typeface="Inter"/>
                <a:ea typeface="Inter"/>
                <a:cs typeface="Inter"/>
                <a:sym typeface="Inter"/>
              </a:rPr>
              <a:t>Pompa, Motor Dc, Buzzer, LED</a:t>
            </a:r>
          </a:p>
          <a:p>
            <a:pPr marL="504155" lvl="1" indent="-252078" algn="just">
              <a:lnSpc>
                <a:spcPts val="3269"/>
              </a:lnSpc>
              <a:buFont typeface="Arial"/>
              <a:buChar char="•"/>
            </a:pPr>
            <a:r>
              <a:rPr lang="en-US" sz="2335">
                <a:solidFill>
                  <a:srgbClr val="545454"/>
                </a:solidFill>
                <a:latin typeface="Inter"/>
                <a:ea typeface="Inter"/>
                <a:cs typeface="Inter"/>
                <a:sym typeface="Inter"/>
              </a:rPr>
              <a:t>LCD 16x2 I2C</a:t>
            </a:r>
          </a:p>
          <a:p>
            <a:pPr algn="l">
              <a:lnSpc>
                <a:spcPts val="3269"/>
              </a:lnSpc>
            </a:pPr>
            <a:endParaRPr lang="en-US" sz="2335">
              <a:solidFill>
                <a:srgbClr val="545454"/>
              </a:solidFill>
              <a:latin typeface="Inter"/>
              <a:ea typeface="Inter"/>
              <a:cs typeface="Inter"/>
              <a:sym typeface="Inter"/>
            </a:endParaRPr>
          </a:p>
        </p:txBody>
      </p:sp>
      <p:sp>
        <p:nvSpPr>
          <p:cNvPr id="25" name="TextBox 25"/>
          <p:cNvSpPr txBox="1"/>
          <p:nvPr/>
        </p:nvSpPr>
        <p:spPr>
          <a:xfrm>
            <a:off x="16985042" y="9220200"/>
            <a:ext cx="456776" cy="339692"/>
          </a:xfrm>
          <a:prstGeom prst="rect">
            <a:avLst/>
          </a:prstGeom>
        </p:spPr>
        <p:txBody>
          <a:bodyPr lIns="0" tIns="0" rIns="0" bIns="0" rtlCol="0" anchor="t">
            <a:spAutoFit/>
          </a:bodyPr>
          <a:lstStyle/>
          <a:p>
            <a:pPr algn="r">
              <a:lnSpc>
                <a:spcPts val="2799"/>
              </a:lnSpc>
            </a:pPr>
            <a:r>
              <a:rPr lang="en-US" sz="1999" b="1">
                <a:solidFill>
                  <a:srgbClr val="000000"/>
                </a:solidFill>
                <a:latin typeface="Inter Bold"/>
                <a:ea typeface="Inter Bold"/>
                <a:cs typeface="Inter Bold"/>
                <a:sym typeface="Inter Bold"/>
              </a:rPr>
              <a:t>02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42993" y="5971343"/>
            <a:ext cx="6762009" cy="4672613"/>
            <a:chOff x="0" y="0"/>
            <a:chExt cx="882188" cy="609600"/>
          </a:xfrm>
        </p:grpSpPr>
        <p:sp>
          <p:nvSpPr>
            <p:cNvPr id="3" name="Freeform 3"/>
            <p:cNvSpPr/>
            <p:nvPr/>
          </p:nvSpPr>
          <p:spPr>
            <a:xfrm>
              <a:off x="0" y="0"/>
              <a:ext cx="882188" cy="609600"/>
            </a:xfrm>
            <a:custGeom>
              <a:avLst/>
              <a:gdLst/>
              <a:ahLst/>
              <a:cxnLst/>
              <a:rect l="l" t="t" r="r" b="b"/>
              <a:pathLst>
                <a:path w="882188" h="609600">
                  <a:moveTo>
                    <a:pt x="203200" y="0"/>
                  </a:moveTo>
                  <a:lnTo>
                    <a:pt x="882188" y="0"/>
                  </a:lnTo>
                  <a:lnTo>
                    <a:pt x="678988" y="609600"/>
                  </a:lnTo>
                  <a:lnTo>
                    <a:pt x="0" y="609600"/>
                  </a:lnTo>
                  <a:lnTo>
                    <a:pt x="203200" y="0"/>
                  </a:lnTo>
                  <a:close/>
                </a:path>
              </a:pathLst>
            </a:custGeom>
            <a:gradFill rotWithShape="1">
              <a:gsLst>
                <a:gs pos="0">
                  <a:srgbClr val="FDB713">
                    <a:alpha val="100000"/>
                  </a:srgbClr>
                </a:gs>
                <a:gs pos="100000">
                  <a:srgbClr val="12568D">
                    <a:alpha val="100000"/>
                  </a:srgbClr>
                </a:gs>
              </a:gsLst>
              <a:lin ang="0"/>
            </a:gradFill>
          </p:spPr>
        </p:sp>
        <p:sp>
          <p:nvSpPr>
            <p:cNvPr id="4" name="TextBox 4"/>
            <p:cNvSpPr txBox="1"/>
            <p:nvPr/>
          </p:nvSpPr>
          <p:spPr>
            <a:xfrm>
              <a:off x="101600" y="0"/>
              <a:ext cx="678988" cy="609600"/>
            </a:xfrm>
            <a:prstGeom prst="rect">
              <a:avLst/>
            </a:prstGeom>
          </p:spPr>
          <p:txBody>
            <a:bodyPr lIns="50800" tIns="50800" rIns="50800" bIns="50800" rtlCol="0" anchor="ctr"/>
            <a:lstStyle/>
            <a:p>
              <a:pPr algn="ctr">
                <a:lnSpc>
                  <a:spcPts val="2639"/>
                </a:lnSpc>
              </a:pPr>
              <a:endParaRPr/>
            </a:p>
          </p:txBody>
        </p:sp>
      </p:grpSp>
      <p:grpSp>
        <p:nvGrpSpPr>
          <p:cNvPr id="5" name="Group 5"/>
          <p:cNvGrpSpPr/>
          <p:nvPr/>
        </p:nvGrpSpPr>
        <p:grpSpPr>
          <a:xfrm>
            <a:off x="-1253478" y="-2427347"/>
            <a:ext cx="4961386" cy="3898425"/>
            <a:chOff x="0" y="0"/>
            <a:chExt cx="468031" cy="367757"/>
          </a:xfrm>
        </p:grpSpPr>
        <p:sp>
          <p:nvSpPr>
            <p:cNvPr id="6" name="Freeform 6"/>
            <p:cNvSpPr/>
            <p:nvPr/>
          </p:nvSpPr>
          <p:spPr>
            <a:xfrm>
              <a:off x="26234" y="0"/>
              <a:ext cx="415563" cy="367757"/>
            </a:xfrm>
            <a:custGeom>
              <a:avLst/>
              <a:gdLst/>
              <a:ahLst/>
              <a:cxnLst/>
              <a:rect l="l" t="t" r="r" b="b"/>
              <a:pathLst>
                <a:path w="415563" h="367757">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1">
              <a:gsLst>
                <a:gs pos="0">
                  <a:srgbClr val="000000">
                    <a:alpha val="100000"/>
                  </a:srgbClr>
                </a:gs>
                <a:gs pos="100000">
                  <a:srgbClr val="202020">
                    <a:alpha val="100000"/>
                  </a:srgbClr>
                </a:gs>
              </a:gsLst>
              <a:lin ang="5400000"/>
            </a:gradFill>
          </p:spPr>
        </p:sp>
        <p:sp>
          <p:nvSpPr>
            <p:cNvPr id="7" name="TextBox 7"/>
            <p:cNvSpPr txBox="1"/>
            <p:nvPr/>
          </p:nvSpPr>
          <p:spPr>
            <a:xfrm>
              <a:off x="101600" y="0"/>
              <a:ext cx="264831" cy="367757"/>
            </a:xfrm>
            <a:prstGeom prst="rect">
              <a:avLst/>
            </a:prstGeom>
          </p:spPr>
          <p:txBody>
            <a:bodyPr lIns="50800" tIns="50800" rIns="50800" bIns="50800" rtlCol="0" anchor="ctr"/>
            <a:lstStyle/>
            <a:p>
              <a:pPr algn="ctr">
                <a:lnSpc>
                  <a:spcPts val="2639"/>
                </a:lnSpc>
              </a:pPr>
              <a:endParaRPr/>
            </a:p>
          </p:txBody>
        </p:sp>
      </p:grpSp>
      <p:grpSp>
        <p:nvGrpSpPr>
          <p:cNvPr id="8" name="Group 8"/>
          <p:cNvGrpSpPr/>
          <p:nvPr/>
        </p:nvGrpSpPr>
        <p:grpSpPr>
          <a:xfrm>
            <a:off x="11411728" y="7673899"/>
            <a:ext cx="4961386" cy="3898425"/>
            <a:chOff x="0" y="0"/>
            <a:chExt cx="468031" cy="367757"/>
          </a:xfrm>
        </p:grpSpPr>
        <p:sp>
          <p:nvSpPr>
            <p:cNvPr id="9" name="Freeform 9"/>
            <p:cNvSpPr/>
            <p:nvPr/>
          </p:nvSpPr>
          <p:spPr>
            <a:xfrm>
              <a:off x="26234" y="0"/>
              <a:ext cx="415563" cy="367757"/>
            </a:xfrm>
            <a:custGeom>
              <a:avLst/>
              <a:gdLst/>
              <a:ahLst/>
              <a:cxnLst/>
              <a:rect l="l" t="t" r="r" b="b"/>
              <a:pathLst>
                <a:path w="415563" h="367757">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1">
              <a:gsLst>
                <a:gs pos="0">
                  <a:srgbClr val="000000">
                    <a:alpha val="100000"/>
                  </a:srgbClr>
                </a:gs>
                <a:gs pos="100000">
                  <a:srgbClr val="202020">
                    <a:alpha val="100000"/>
                  </a:srgbClr>
                </a:gs>
              </a:gsLst>
              <a:lin ang="5400000"/>
            </a:gradFill>
          </p:spPr>
        </p:sp>
        <p:sp>
          <p:nvSpPr>
            <p:cNvPr id="10" name="TextBox 10"/>
            <p:cNvSpPr txBox="1"/>
            <p:nvPr/>
          </p:nvSpPr>
          <p:spPr>
            <a:xfrm>
              <a:off x="101600" y="0"/>
              <a:ext cx="264831" cy="367757"/>
            </a:xfrm>
            <a:prstGeom prst="rect">
              <a:avLst/>
            </a:prstGeom>
          </p:spPr>
          <p:txBody>
            <a:bodyPr lIns="50800" tIns="50800" rIns="50800" bIns="50800" rtlCol="0" anchor="ctr"/>
            <a:lstStyle/>
            <a:p>
              <a:pPr algn="ctr">
                <a:lnSpc>
                  <a:spcPts val="2639"/>
                </a:lnSpc>
              </a:pPr>
              <a:endParaRPr/>
            </a:p>
          </p:txBody>
        </p:sp>
      </p:grpSp>
      <p:grpSp>
        <p:nvGrpSpPr>
          <p:cNvPr id="11" name="Group 11"/>
          <p:cNvGrpSpPr/>
          <p:nvPr/>
        </p:nvGrpSpPr>
        <p:grpSpPr>
          <a:xfrm>
            <a:off x="10330451" y="-976731"/>
            <a:ext cx="12085326" cy="10385827"/>
            <a:chOff x="0" y="0"/>
            <a:chExt cx="812800" cy="698500"/>
          </a:xfrm>
        </p:grpSpPr>
        <p:sp>
          <p:nvSpPr>
            <p:cNvPr id="12" name="Freeform 12"/>
            <p:cNvSpPr/>
            <p:nvPr/>
          </p:nvSpPr>
          <p:spPr>
            <a:xfrm>
              <a:off x="6048" y="0"/>
              <a:ext cx="800704" cy="698500"/>
            </a:xfrm>
            <a:custGeom>
              <a:avLst/>
              <a:gdLst/>
              <a:ahLst/>
              <a:cxnLst/>
              <a:rect l="l" t="t" r="r" b="b"/>
              <a:pathLst>
                <a:path w="800704" h="698500">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8449" r="-8449"/>
              </a:stretch>
            </a:blipFill>
          </p:spPr>
        </p:sp>
      </p:grpSp>
      <p:grpSp>
        <p:nvGrpSpPr>
          <p:cNvPr id="13" name="Group 13"/>
          <p:cNvGrpSpPr/>
          <p:nvPr/>
        </p:nvGrpSpPr>
        <p:grpSpPr>
          <a:xfrm>
            <a:off x="17037291" y="9143827"/>
            <a:ext cx="539268" cy="530539"/>
            <a:chOff x="0" y="0"/>
            <a:chExt cx="142029" cy="139730"/>
          </a:xfrm>
        </p:grpSpPr>
        <p:sp>
          <p:nvSpPr>
            <p:cNvPr id="14" name="Freeform 14"/>
            <p:cNvSpPr/>
            <p:nvPr/>
          </p:nvSpPr>
          <p:spPr>
            <a:xfrm>
              <a:off x="0" y="0"/>
              <a:ext cx="142029" cy="139730"/>
            </a:xfrm>
            <a:custGeom>
              <a:avLst/>
              <a:gdLst/>
              <a:ahLst/>
              <a:cxnLst/>
              <a:rect l="l" t="t" r="r" b="b"/>
              <a:pathLst>
                <a:path w="142029" h="139730">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id="15" name="TextBox 15"/>
            <p:cNvSpPr txBox="1"/>
            <p:nvPr/>
          </p:nvSpPr>
          <p:spPr>
            <a:xfrm>
              <a:off x="0" y="0"/>
              <a:ext cx="142029" cy="139730"/>
            </a:xfrm>
            <a:prstGeom prst="rect">
              <a:avLst/>
            </a:prstGeom>
          </p:spPr>
          <p:txBody>
            <a:bodyPr lIns="50800" tIns="50800" rIns="50800" bIns="50800" rtlCol="0" anchor="ctr"/>
            <a:lstStyle/>
            <a:p>
              <a:pPr algn="ctr">
                <a:lnSpc>
                  <a:spcPts val="2639"/>
                </a:lnSpc>
              </a:pPr>
              <a:endParaRPr/>
            </a:p>
          </p:txBody>
        </p:sp>
      </p:grpSp>
      <p:sp>
        <p:nvSpPr>
          <p:cNvPr id="16" name="TextBox 16"/>
          <p:cNvSpPr txBox="1"/>
          <p:nvPr/>
        </p:nvSpPr>
        <p:spPr>
          <a:xfrm>
            <a:off x="713390" y="1461552"/>
            <a:ext cx="7845032" cy="1623107"/>
          </a:xfrm>
          <a:prstGeom prst="rect">
            <a:avLst/>
          </a:prstGeom>
        </p:spPr>
        <p:txBody>
          <a:bodyPr lIns="0" tIns="0" rIns="0" bIns="0" rtlCol="0" anchor="t">
            <a:spAutoFit/>
          </a:bodyPr>
          <a:lstStyle/>
          <a:p>
            <a:pPr algn="l">
              <a:lnSpc>
                <a:spcPts val="6352"/>
              </a:lnSpc>
            </a:pPr>
            <a:r>
              <a:rPr lang="en-US" sz="5293">
                <a:solidFill>
                  <a:srgbClr val="211B20"/>
                </a:solidFill>
                <a:latin typeface="Norwester"/>
                <a:ea typeface="Norwester"/>
                <a:cs typeface="Norwester"/>
                <a:sym typeface="Norwester"/>
              </a:rPr>
              <a:t>PERANCANGAN RANGKAIAN DI TINKERCAD</a:t>
            </a:r>
          </a:p>
        </p:txBody>
      </p:sp>
      <p:sp>
        <p:nvSpPr>
          <p:cNvPr id="17" name="TextBox 17"/>
          <p:cNvSpPr txBox="1"/>
          <p:nvPr/>
        </p:nvSpPr>
        <p:spPr>
          <a:xfrm>
            <a:off x="504090" y="3535685"/>
            <a:ext cx="9826361" cy="5722615"/>
          </a:xfrm>
          <a:prstGeom prst="rect">
            <a:avLst/>
          </a:prstGeom>
        </p:spPr>
        <p:txBody>
          <a:bodyPr lIns="0" tIns="0" rIns="0" bIns="0" rtlCol="0" anchor="t">
            <a:spAutoFit/>
          </a:bodyPr>
          <a:lstStyle/>
          <a:p>
            <a:pPr algn="just">
              <a:lnSpc>
                <a:spcPts val="3269"/>
              </a:lnSpc>
            </a:pPr>
            <a:r>
              <a:rPr lang="en-US" sz="2335">
                <a:solidFill>
                  <a:srgbClr val="545454"/>
                </a:solidFill>
                <a:latin typeface="Inter"/>
                <a:ea typeface="Inter"/>
                <a:cs typeface="Inter"/>
                <a:sym typeface="Inter"/>
              </a:rPr>
              <a:t>Perancangan rangkaian di Tinkercad digunakan untuk mensimulasikan cara kerja sensor dan aktuator sebelum diterapkan secara nyata. Platform ini memungkinkan pengujian koneksi, logika Arduino, dan respons komponen secara real time. Setiap sensor mewakili variabel proses tertentu yang kemudian ditafsirkan oleh kontroler. Hasil simulasi menjadi acuan untuk membuat sistem fisik yang lebih terstruktur.</a:t>
            </a:r>
          </a:p>
          <a:p>
            <a:pPr algn="l">
              <a:lnSpc>
                <a:spcPts val="3269"/>
              </a:lnSpc>
            </a:pPr>
            <a:endParaRPr lang="en-US" sz="2335">
              <a:solidFill>
                <a:srgbClr val="545454"/>
              </a:solidFill>
              <a:latin typeface="Inter"/>
              <a:ea typeface="Inter"/>
              <a:cs typeface="Inter"/>
              <a:sym typeface="Inter"/>
            </a:endParaRPr>
          </a:p>
          <a:p>
            <a:pPr algn="l">
              <a:lnSpc>
                <a:spcPts val="3269"/>
              </a:lnSpc>
            </a:pPr>
            <a:r>
              <a:rPr lang="en-US" sz="2335">
                <a:solidFill>
                  <a:srgbClr val="545454"/>
                </a:solidFill>
                <a:latin typeface="Inter"/>
                <a:ea typeface="Inter"/>
                <a:cs typeface="Inter"/>
                <a:sym typeface="Inter"/>
              </a:rPr>
              <a:t>Poin-Poin:</a:t>
            </a:r>
          </a:p>
          <a:p>
            <a:pPr marL="504155" lvl="1" indent="-252078" algn="l">
              <a:lnSpc>
                <a:spcPts val="3269"/>
              </a:lnSpc>
              <a:buFont typeface="Arial"/>
              <a:buChar char="•"/>
            </a:pPr>
            <a:r>
              <a:rPr lang="en-US" sz="2335">
                <a:solidFill>
                  <a:srgbClr val="545454"/>
                </a:solidFill>
                <a:latin typeface="Inter"/>
                <a:ea typeface="Inter"/>
                <a:cs typeface="Inter"/>
                <a:sym typeface="Inter"/>
              </a:rPr>
              <a:t>Sensor: TT-101 (suhu), LT-102 (level), PT-103 (tekanan).</a:t>
            </a:r>
          </a:p>
          <a:p>
            <a:pPr marL="504155" lvl="1" indent="-252078" algn="l">
              <a:lnSpc>
                <a:spcPts val="3269"/>
              </a:lnSpc>
              <a:buFont typeface="Arial"/>
              <a:buChar char="•"/>
            </a:pPr>
            <a:r>
              <a:rPr lang="en-US" sz="2335">
                <a:solidFill>
                  <a:srgbClr val="545454"/>
                </a:solidFill>
                <a:latin typeface="Inter"/>
                <a:ea typeface="Inter"/>
                <a:cs typeface="Inter"/>
                <a:sym typeface="Inter"/>
              </a:rPr>
              <a:t>Aktuator: P-101 (pompa), AH-101 (alarm).</a:t>
            </a:r>
          </a:p>
          <a:p>
            <a:pPr marL="504155" lvl="1" indent="-252078" algn="l">
              <a:lnSpc>
                <a:spcPts val="3269"/>
              </a:lnSpc>
              <a:buFont typeface="Arial"/>
              <a:buChar char="•"/>
            </a:pPr>
            <a:r>
              <a:rPr lang="en-US" sz="2335">
                <a:solidFill>
                  <a:srgbClr val="545454"/>
                </a:solidFill>
                <a:latin typeface="Inter"/>
                <a:ea typeface="Inter"/>
                <a:cs typeface="Inter"/>
                <a:sym typeface="Inter"/>
              </a:rPr>
              <a:t>LCD untuk tampilan informasi proses.</a:t>
            </a:r>
          </a:p>
          <a:p>
            <a:pPr marL="504155" lvl="1" indent="-252078" algn="l">
              <a:lnSpc>
                <a:spcPts val="3269"/>
              </a:lnSpc>
              <a:buFont typeface="Arial"/>
              <a:buChar char="•"/>
            </a:pPr>
            <a:r>
              <a:rPr lang="en-US" sz="2335">
                <a:solidFill>
                  <a:srgbClr val="545454"/>
                </a:solidFill>
                <a:latin typeface="Inter"/>
                <a:ea typeface="Inter"/>
                <a:cs typeface="Inter"/>
                <a:sym typeface="Inter"/>
              </a:rPr>
              <a:t>Arduino mengolah data sensor menjadi aksi otomatis.</a:t>
            </a:r>
          </a:p>
          <a:p>
            <a:pPr algn="l">
              <a:lnSpc>
                <a:spcPts val="3269"/>
              </a:lnSpc>
            </a:pPr>
            <a:endParaRPr lang="en-US" sz="2335">
              <a:solidFill>
                <a:srgbClr val="545454"/>
              </a:solidFill>
              <a:latin typeface="Inter"/>
              <a:ea typeface="Inter"/>
              <a:cs typeface="Inter"/>
              <a:sym typeface="Inter"/>
            </a:endParaRPr>
          </a:p>
        </p:txBody>
      </p:sp>
      <p:sp>
        <p:nvSpPr>
          <p:cNvPr id="18" name="TextBox 18"/>
          <p:cNvSpPr txBox="1"/>
          <p:nvPr/>
        </p:nvSpPr>
        <p:spPr>
          <a:xfrm>
            <a:off x="16985042" y="9220200"/>
            <a:ext cx="456776" cy="339692"/>
          </a:xfrm>
          <a:prstGeom prst="rect">
            <a:avLst/>
          </a:prstGeom>
        </p:spPr>
        <p:txBody>
          <a:bodyPr lIns="0" tIns="0" rIns="0" bIns="0" rtlCol="0" anchor="t">
            <a:spAutoFit/>
          </a:bodyPr>
          <a:lstStyle/>
          <a:p>
            <a:pPr algn="r">
              <a:lnSpc>
                <a:spcPts val="2799"/>
              </a:lnSpc>
            </a:pPr>
            <a:r>
              <a:rPr lang="en-US" sz="1999" b="1">
                <a:solidFill>
                  <a:srgbClr val="000000"/>
                </a:solidFill>
                <a:latin typeface="Inter Bold"/>
                <a:ea typeface="Inter Bold"/>
                <a:cs typeface="Inter Bold"/>
                <a:sym typeface="Inter Bold"/>
              </a:rPr>
              <a:t>02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42993" y="5971343"/>
            <a:ext cx="6762009" cy="4672613"/>
            <a:chOff x="0" y="0"/>
            <a:chExt cx="882188" cy="609600"/>
          </a:xfrm>
        </p:grpSpPr>
        <p:sp>
          <p:nvSpPr>
            <p:cNvPr id="3" name="Freeform 3"/>
            <p:cNvSpPr/>
            <p:nvPr/>
          </p:nvSpPr>
          <p:spPr>
            <a:xfrm>
              <a:off x="0" y="0"/>
              <a:ext cx="882188" cy="609600"/>
            </a:xfrm>
            <a:custGeom>
              <a:avLst/>
              <a:gdLst/>
              <a:ahLst/>
              <a:cxnLst/>
              <a:rect l="l" t="t" r="r" b="b"/>
              <a:pathLst>
                <a:path w="882188" h="609600">
                  <a:moveTo>
                    <a:pt x="203200" y="0"/>
                  </a:moveTo>
                  <a:lnTo>
                    <a:pt x="882188" y="0"/>
                  </a:lnTo>
                  <a:lnTo>
                    <a:pt x="678988" y="609600"/>
                  </a:lnTo>
                  <a:lnTo>
                    <a:pt x="0" y="609600"/>
                  </a:lnTo>
                  <a:lnTo>
                    <a:pt x="203200" y="0"/>
                  </a:lnTo>
                  <a:close/>
                </a:path>
              </a:pathLst>
            </a:custGeom>
            <a:gradFill rotWithShape="1">
              <a:gsLst>
                <a:gs pos="0">
                  <a:srgbClr val="FDB713">
                    <a:alpha val="100000"/>
                  </a:srgbClr>
                </a:gs>
                <a:gs pos="100000">
                  <a:srgbClr val="12568D">
                    <a:alpha val="100000"/>
                  </a:srgbClr>
                </a:gs>
              </a:gsLst>
              <a:lin ang="0"/>
            </a:gradFill>
          </p:spPr>
        </p:sp>
        <p:sp>
          <p:nvSpPr>
            <p:cNvPr id="4" name="TextBox 4"/>
            <p:cNvSpPr txBox="1"/>
            <p:nvPr/>
          </p:nvSpPr>
          <p:spPr>
            <a:xfrm>
              <a:off x="101600" y="0"/>
              <a:ext cx="678988" cy="609600"/>
            </a:xfrm>
            <a:prstGeom prst="rect">
              <a:avLst/>
            </a:prstGeom>
          </p:spPr>
          <p:txBody>
            <a:bodyPr lIns="50800" tIns="50800" rIns="50800" bIns="50800" rtlCol="0" anchor="ctr"/>
            <a:lstStyle/>
            <a:p>
              <a:pPr algn="ctr">
                <a:lnSpc>
                  <a:spcPts val="2639"/>
                </a:lnSpc>
              </a:pPr>
              <a:endParaRPr/>
            </a:p>
          </p:txBody>
        </p:sp>
      </p:grpSp>
      <p:grpSp>
        <p:nvGrpSpPr>
          <p:cNvPr id="5" name="Group 5"/>
          <p:cNvGrpSpPr/>
          <p:nvPr/>
        </p:nvGrpSpPr>
        <p:grpSpPr>
          <a:xfrm>
            <a:off x="-1253478" y="-2427347"/>
            <a:ext cx="4961386" cy="3898425"/>
            <a:chOff x="0" y="0"/>
            <a:chExt cx="468031" cy="367757"/>
          </a:xfrm>
        </p:grpSpPr>
        <p:sp>
          <p:nvSpPr>
            <p:cNvPr id="6" name="Freeform 6"/>
            <p:cNvSpPr/>
            <p:nvPr/>
          </p:nvSpPr>
          <p:spPr>
            <a:xfrm>
              <a:off x="26234" y="0"/>
              <a:ext cx="415563" cy="367757"/>
            </a:xfrm>
            <a:custGeom>
              <a:avLst/>
              <a:gdLst/>
              <a:ahLst/>
              <a:cxnLst/>
              <a:rect l="l" t="t" r="r" b="b"/>
              <a:pathLst>
                <a:path w="415563" h="367757">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1">
              <a:gsLst>
                <a:gs pos="0">
                  <a:srgbClr val="000000">
                    <a:alpha val="100000"/>
                  </a:srgbClr>
                </a:gs>
                <a:gs pos="100000">
                  <a:srgbClr val="202020">
                    <a:alpha val="100000"/>
                  </a:srgbClr>
                </a:gs>
              </a:gsLst>
              <a:lin ang="5400000"/>
            </a:gradFill>
          </p:spPr>
        </p:sp>
        <p:sp>
          <p:nvSpPr>
            <p:cNvPr id="7" name="TextBox 7"/>
            <p:cNvSpPr txBox="1"/>
            <p:nvPr/>
          </p:nvSpPr>
          <p:spPr>
            <a:xfrm>
              <a:off x="101600" y="0"/>
              <a:ext cx="264831" cy="367757"/>
            </a:xfrm>
            <a:prstGeom prst="rect">
              <a:avLst/>
            </a:prstGeom>
          </p:spPr>
          <p:txBody>
            <a:bodyPr lIns="50800" tIns="50800" rIns="50800" bIns="50800" rtlCol="0" anchor="ctr"/>
            <a:lstStyle/>
            <a:p>
              <a:pPr algn="ctr">
                <a:lnSpc>
                  <a:spcPts val="2639"/>
                </a:lnSpc>
              </a:pPr>
              <a:endParaRPr/>
            </a:p>
          </p:txBody>
        </p:sp>
      </p:grpSp>
      <p:sp>
        <p:nvSpPr>
          <p:cNvPr id="8" name="Freeform 8"/>
          <p:cNvSpPr/>
          <p:nvPr/>
        </p:nvSpPr>
        <p:spPr>
          <a:xfrm>
            <a:off x="-1301345" y="2459903"/>
            <a:ext cx="14944338" cy="7827097"/>
          </a:xfrm>
          <a:custGeom>
            <a:avLst/>
            <a:gdLst/>
            <a:ahLst/>
            <a:cxnLst/>
            <a:rect l="l" t="t" r="r" b="b"/>
            <a:pathLst>
              <a:path w="14944338" h="7827097">
                <a:moveTo>
                  <a:pt x="0" y="0"/>
                </a:moveTo>
                <a:lnTo>
                  <a:pt x="14944338" y="0"/>
                </a:lnTo>
                <a:lnTo>
                  <a:pt x="14944338" y="7827097"/>
                </a:lnTo>
                <a:lnTo>
                  <a:pt x="0" y="7827097"/>
                </a:lnTo>
                <a:lnTo>
                  <a:pt x="0" y="0"/>
                </a:lnTo>
                <a:close/>
              </a:path>
            </a:pathLst>
          </a:custGeom>
          <a:blipFill>
            <a:blip r:embed="rId2"/>
            <a:stretch>
              <a:fillRect/>
            </a:stretch>
          </a:blipFill>
        </p:spPr>
      </p:sp>
      <p:grpSp>
        <p:nvGrpSpPr>
          <p:cNvPr id="9" name="Group 9"/>
          <p:cNvGrpSpPr/>
          <p:nvPr/>
        </p:nvGrpSpPr>
        <p:grpSpPr>
          <a:xfrm>
            <a:off x="11411728" y="7673899"/>
            <a:ext cx="4961386" cy="3898425"/>
            <a:chOff x="0" y="0"/>
            <a:chExt cx="468031" cy="367757"/>
          </a:xfrm>
        </p:grpSpPr>
        <p:sp>
          <p:nvSpPr>
            <p:cNvPr id="10" name="Freeform 10"/>
            <p:cNvSpPr/>
            <p:nvPr/>
          </p:nvSpPr>
          <p:spPr>
            <a:xfrm>
              <a:off x="26234" y="0"/>
              <a:ext cx="415563" cy="367757"/>
            </a:xfrm>
            <a:custGeom>
              <a:avLst/>
              <a:gdLst/>
              <a:ahLst/>
              <a:cxnLst/>
              <a:rect l="l" t="t" r="r" b="b"/>
              <a:pathLst>
                <a:path w="415563" h="367757">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1">
              <a:gsLst>
                <a:gs pos="0">
                  <a:srgbClr val="000000">
                    <a:alpha val="100000"/>
                  </a:srgbClr>
                </a:gs>
                <a:gs pos="100000">
                  <a:srgbClr val="202020">
                    <a:alpha val="100000"/>
                  </a:srgbClr>
                </a:gs>
              </a:gsLst>
              <a:lin ang="5400000"/>
            </a:gradFill>
          </p:spPr>
        </p:sp>
        <p:sp>
          <p:nvSpPr>
            <p:cNvPr id="11" name="TextBox 11"/>
            <p:cNvSpPr txBox="1"/>
            <p:nvPr/>
          </p:nvSpPr>
          <p:spPr>
            <a:xfrm>
              <a:off x="101600" y="0"/>
              <a:ext cx="264831" cy="367757"/>
            </a:xfrm>
            <a:prstGeom prst="rect">
              <a:avLst/>
            </a:prstGeom>
          </p:spPr>
          <p:txBody>
            <a:bodyPr lIns="50800" tIns="50800" rIns="50800" bIns="50800" rtlCol="0" anchor="ctr"/>
            <a:lstStyle/>
            <a:p>
              <a:pPr algn="ctr">
                <a:lnSpc>
                  <a:spcPts val="2639"/>
                </a:lnSpc>
              </a:pPr>
              <a:endParaRPr/>
            </a:p>
          </p:txBody>
        </p:sp>
      </p:grpSp>
      <p:grpSp>
        <p:nvGrpSpPr>
          <p:cNvPr id="12" name="Group 12"/>
          <p:cNvGrpSpPr/>
          <p:nvPr/>
        </p:nvGrpSpPr>
        <p:grpSpPr>
          <a:xfrm>
            <a:off x="11533896" y="-1242000"/>
            <a:ext cx="12085326" cy="10385827"/>
            <a:chOff x="0" y="0"/>
            <a:chExt cx="812800" cy="698500"/>
          </a:xfrm>
        </p:grpSpPr>
        <p:sp>
          <p:nvSpPr>
            <p:cNvPr id="13" name="Freeform 13"/>
            <p:cNvSpPr/>
            <p:nvPr/>
          </p:nvSpPr>
          <p:spPr>
            <a:xfrm>
              <a:off x="6048" y="0"/>
              <a:ext cx="800704" cy="698500"/>
            </a:xfrm>
            <a:custGeom>
              <a:avLst/>
              <a:gdLst/>
              <a:ahLst/>
              <a:cxnLst/>
              <a:rect l="l" t="t" r="r" b="b"/>
              <a:pathLst>
                <a:path w="800704" h="698500">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3"/>
              <a:stretch>
                <a:fillRect l="-8449" r="-8449"/>
              </a:stretch>
            </a:blipFill>
          </p:spPr>
        </p:sp>
      </p:grpSp>
      <p:grpSp>
        <p:nvGrpSpPr>
          <p:cNvPr id="14" name="Group 14"/>
          <p:cNvGrpSpPr/>
          <p:nvPr/>
        </p:nvGrpSpPr>
        <p:grpSpPr>
          <a:xfrm>
            <a:off x="17037291" y="9143827"/>
            <a:ext cx="539268" cy="530539"/>
            <a:chOff x="0" y="0"/>
            <a:chExt cx="142029" cy="139730"/>
          </a:xfrm>
        </p:grpSpPr>
        <p:sp>
          <p:nvSpPr>
            <p:cNvPr id="15" name="Freeform 15"/>
            <p:cNvSpPr/>
            <p:nvPr/>
          </p:nvSpPr>
          <p:spPr>
            <a:xfrm>
              <a:off x="0" y="0"/>
              <a:ext cx="142029" cy="139730"/>
            </a:xfrm>
            <a:custGeom>
              <a:avLst/>
              <a:gdLst/>
              <a:ahLst/>
              <a:cxnLst/>
              <a:rect l="l" t="t" r="r" b="b"/>
              <a:pathLst>
                <a:path w="142029" h="139730">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id="16" name="TextBox 16"/>
            <p:cNvSpPr txBox="1"/>
            <p:nvPr/>
          </p:nvSpPr>
          <p:spPr>
            <a:xfrm>
              <a:off x="0" y="0"/>
              <a:ext cx="142029" cy="139730"/>
            </a:xfrm>
            <a:prstGeom prst="rect">
              <a:avLst/>
            </a:prstGeom>
          </p:spPr>
          <p:txBody>
            <a:bodyPr lIns="50800" tIns="50800" rIns="50800" bIns="50800" rtlCol="0" anchor="ctr"/>
            <a:lstStyle/>
            <a:p>
              <a:pPr algn="ctr">
                <a:lnSpc>
                  <a:spcPts val="2639"/>
                </a:lnSpc>
              </a:pPr>
              <a:endParaRPr/>
            </a:p>
          </p:txBody>
        </p:sp>
      </p:grpSp>
      <p:sp>
        <p:nvSpPr>
          <p:cNvPr id="17" name="TextBox 17"/>
          <p:cNvSpPr txBox="1"/>
          <p:nvPr/>
        </p:nvSpPr>
        <p:spPr>
          <a:xfrm>
            <a:off x="713390" y="1461552"/>
            <a:ext cx="7845032" cy="1623107"/>
          </a:xfrm>
          <a:prstGeom prst="rect">
            <a:avLst/>
          </a:prstGeom>
        </p:spPr>
        <p:txBody>
          <a:bodyPr lIns="0" tIns="0" rIns="0" bIns="0" rtlCol="0" anchor="t">
            <a:spAutoFit/>
          </a:bodyPr>
          <a:lstStyle/>
          <a:p>
            <a:pPr algn="l">
              <a:lnSpc>
                <a:spcPts val="6352"/>
              </a:lnSpc>
            </a:pPr>
            <a:r>
              <a:rPr lang="en-US" sz="5293">
                <a:solidFill>
                  <a:srgbClr val="211B20"/>
                </a:solidFill>
                <a:latin typeface="Norwester"/>
                <a:ea typeface="Norwester"/>
                <a:cs typeface="Norwester"/>
                <a:sym typeface="Norwester"/>
              </a:rPr>
              <a:t>PERANCANGAN RANGKAIAN DI TINKERCAD</a:t>
            </a:r>
          </a:p>
        </p:txBody>
      </p:sp>
      <p:sp>
        <p:nvSpPr>
          <p:cNvPr id="18" name="TextBox 18"/>
          <p:cNvSpPr txBox="1"/>
          <p:nvPr/>
        </p:nvSpPr>
        <p:spPr>
          <a:xfrm>
            <a:off x="16985042" y="9220200"/>
            <a:ext cx="456776" cy="339692"/>
          </a:xfrm>
          <a:prstGeom prst="rect">
            <a:avLst/>
          </a:prstGeom>
        </p:spPr>
        <p:txBody>
          <a:bodyPr lIns="0" tIns="0" rIns="0" bIns="0" rtlCol="0" anchor="t">
            <a:spAutoFit/>
          </a:bodyPr>
          <a:lstStyle/>
          <a:p>
            <a:pPr algn="r">
              <a:lnSpc>
                <a:spcPts val="2799"/>
              </a:lnSpc>
            </a:pPr>
            <a:r>
              <a:rPr lang="en-US" sz="1999" b="1">
                <a:solidFill>
                  <a:srgbClr val="000000"/>
                </a:solidFill>
                <a:latin typeface="Inter Bold"/>
                <a:ea typeface="Inter Bold"/>
                <a:cs typeface="Inter Bold"/>
                <a:sym typeface="Inter Bold"/>
              </a:rPr>
              <a:t>02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42993" y="5971343"/>
            <a:ext cx="6762009" cy="4672613"/>
            <a:chOff x="0" y="0"/>
            <a:chExt cx="882188" cy="609600"/>
          </a:xfrm>
        </p:grpSpPr>
        <p:sp>
          <p:nvSpPr>
            <p:cNvPr id="3" name="Freeform 3"/>
            <p:cNvSpPr/>
            <p:nvPr/>
          </p:nvSpPr>
          <p:spPr>
            <a:xfrm>
              <a:off x="0" y="0"/>
              <a:ext cx="882188" cy="609600"/>
            </a:xfrm>
            <a:custGeom>
              <a:avLst/>
              <a:gdLst/>
              <a:ahLst/>
              <a:cxnLst/>
              <a:rect l="l" t="t" r="r" b="b"/>
              <a:pathLst>
                <a:path w="882188" h="609600">
                  <a:moveTo>
                    <a:pt x="203200" y="0"/>
                  </a:moveTo>
                  <a:lnTo>
                    <a:pt x="882188" y="0"/>
                  </a:lnTo>
                  <a:lnTo>
                    <a:pt x="678988" y="609600"/>
                  </a:lnTo>
                  <a:lnTo>
                    <a:pt x="0" y="609600"/>
                  </a:lnTo>
                  <a:lnTo>
                    <a:pt x="203200" y="0"/>
                  </a:lnTo>
                  <a:close/>
                </a:path>
              </a:pathLst>
            </a:custGeom>
            <a:gradFill rotWithShape="1">
              <a:gsLst>
                <a:gs pos="0">
                  <a:srgbClr val="FDB713">
                    <a:alpha val="100000"/>
                  </a:srgbClr>
                </a:gs>
                <a:gs pos="100000">
                  <a:srgbClr val="12568D">
                    <a:alpha val="100000"/>
                  </a:srgbClr>
                </a:gs>
              </a:gsLst>
              <a:lin ang="0"/>
            </a:gradFill>
          </p:spPr>
        </p:sp>
        <p:sp>
          <p:nvSpPr>
            <p:cNvPr id="4" name="TextBox 4"/>
            <p:cNvSpPr txBox="1"/>
            <p:nvPr/>
          </p:nvSpPr>
          <p:spPr>
            <a:xfrm>
              <a:off x="101600" y="0"/>
              <a:ext cx="678988" cy="609600"/>
            </a:xfrm>
            <a:prstGeom prst="rect">
              <a:avLst/>
            </a:prstGeom>
          </p:spPr>
          <p:txBody>
            <a:bodyPr lIns="50800" tIns="50800" rIns="50800" bIns="50800" rtlCol="0" anchor="ctr"/>
            <a:lstStyle/>
            <a:p>
              <a:pPr algn="ctr">
                <a:lnSpc>
                  <a:spcPts val="2639"/>
                </a:lnSpc>
              </a:pPr>
              <a:endParaRPr/>
            </a:p>
          </p:txBody>
        </p:sp>
      </p:grpSp>
      <p:grpSp>
        <p:nvGrpSpPr>
          <p:cNvPr id="5" name="Group 5"/>
          <p:cNvGrpSpPr/>
          <p:nvPr/>
        </p:nvGrpSpPr>
        <p:grpSpPr>
          <a:xfrm>
            <a:off x="-1253478" y="-2427347"/>
            <a:ext cx="4961386" cy="3898425"/>
            <a:chOff x="0" y="0"/>
            <a:chExt cx="468031" cy="367757"/>
          </a:xfrm>
        </p:grpSpPr>
        <p:sp>
          <p:nvSpPr>
            <p:cNvPr id="6" name="Freeform 6"/>
            <p:cNvSpPr/>
            <p:nvPr/>
          </p:nvSpPr>
          <p:spPr>
            <a:xfrm>
              <a:off x="26234" y="0"/>
              <a:ext cx="415563" cy="367757"/>
            </a:xfrm>
            <a:custGeom>
              <a:avLst/>
              <a:gdLst/>
              <a:ahLst/>
              <a:cxnLst/>
              <a:rect l="l" t="t" r="r" b="b"/>
              <a:pathLst>
                <a:path w="415563" h="367757">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1">
              <a:gsLst>
                <a:gs pos="0">
                  <a:srgbClr val="000000">
                    <a:alpha val="100000"/>
                  </a:srgbClr>
                </a:gs>
                <a:gs pos="100000">
                  <a:srgbClr val="202020">
                    <a:alpha val="100000"/>
                  </a:srgbClr>
                </a:gs>
              </a:gsLst>
              <a:lin ang="5400000"/>
            </a:gradFill>
          </p:spPr>
        </p:sp>
        <p:sp>
          <p:nvSpPr>
            <p:cNvPr id="7" name="TextBox 7"/>
            <p:cNvSpPr txBox="1"/>
            <p:nvPr/>
          </p:nvSpPr>
          <p:spPr>
            <a:xfrm>
              <a:off x="101600" y="0"/>
              <a:ext cx="264831" cy="367757"/>
            </a:xfrm>
            <a:prstGeom prst="rect">
              <a:avLst/>
            </a:prstGeom>
          </p:spPr>
          <p:txBody>
            <a:bodyPr lIns="50800" tIns="50800" rIns="50800" bIns="50800" rtlCol="0" anchor="ctr"/>
            <a:lstStyle/>
            <a:p>
              <a:pPr algn="ctr">
                <a:lnSpc>
                  <a:spcPts val="2639"/>
                </a:lnSpc>
              </a:pPr>
              <a:endParaRPr/>
            </a:p>
          </p:txBody>
        </p:sp>
      </p:grpSp>
      <p:grpSp>
        <p:nvGrpSpPr>
          <p:cNvPr id="8" name="Group 8"/>
          <p:cNvGrpSpPr/>
          <p:nvPr/>
        </p:nvGrpSpPr>
        <p:grpSpPr>
          <a:xfrm>
            <a:off x="11411728" y="7673899"/>
            <a:ext cx="4961386" cy="3898425"/>
            <a:chOff x="0" y="0"/>
            <a:chExt cx="468031" cy="367757"/>
          </a:xfrm>
        </p:grpSpPr>
        <p:sp>
          <p:nvSpPr>
            <p:cNvPr id="9" name="Freeform 9"/>
            <p:cNvSpPr/>
            <p:nvPr/>
          </p:nvSpPr>
          <p:spPr>
            <a:xfrm>
              <a:off x="26234" y="0"/>
              <a:ext cx="415563" cy="367757"/>
            </a:xfrm>
            <a:custGeom>
              <a:avLst/>
              <a:gdLst/>
              <a:ahLst/>
              <a:cxnLst/>
              <a:rect l="l" t="t" r="r" b="b"/>
              <a:pathLst>
                <a:path w="415563" h="367757">
                  <a:moveTo>
                    <a:pt x="240944" y="0"/>
                  </a:moveTo>
                  <a:lnTo>
                    <a:pt x="377819" y="0"/>
                  </a:lnTo>
                  <a:cubicBezTo>
                    <a:pt x="391177" y="0"/>
                    <a:pt x="403540" y="7061"/>
                    <a:pt x="410327" y="18566"/>
                  </a:cubicBezTo>
                  <a:cubicBezTo>
                    <a:pt x="417115" y="30071"/>
                    <a:pt x="417316" y="44306"/>
                    <a:pt x="410855" y="55998"/>
                  </a:cubicBezTo>
                  <a:lnTo>
                    <a:pt x="269538" y="311758"/>
                  </a:lnTo>
                  <a:cubicBezTo>
                    <a:pt x="250448" y="346308"/>
                    <a:pt x="214092" y="367757"/>
                    <a:pt x="174619" y="367757"/>
                  </a:cubicBezTo>
                  <a:lnTo>
                    <a:pt x="37744" y="367757"/>
                  </a:lnTo>
                  <a:cubicBezTo>
                    <a:pt x="24386" y="367757"/>
                    <a:pt x="12023" y="360696"/>
                    <a:pt x="5235" y="349191"/>
                  </a:cubicBezTo>
                  <a:cubicBezTo>
                    <a:pt x="-1552" y="337686"/>
                    <a:pt x="-1753" y="323450"/>
                    <a:pt x="4707" y="311758"/>
                  </a:cubicBezTo>
                  <a:lnTo>
                    <a:pt x="146025" y="55998"/>
                  </a:lnTo>
                  <a:cubicBezTo>
                    <a:pt x="165115" y="21448"/>
                    <a:pt x="201471" y="0"/>
                    <a:pt x="240944" y="0"/>
                  </a:cubicBezTo>
                  <a:close/>
                </a:path>
              </a:pathLst>
            </a:custGeom>
            <a:gradFill rotWithShape="1">
              <a:gsLst>
                <a:gs pos="0">
                  <a:srgbClr val="000000">
                    <a:alpha val="100000"/>
                  </a:srgbClr>
                </a:gs>
                <a:gs pos="100000">
                  <a:srgbClr val="202020">
                    <a:alpha val="100000"/>
                  </a:srgbClr>
                </a:gs>
              </a:gsLst>
              <a:lin ang="5400000"/>
            </a:gradFill>
          </p:spPr>
        </p:sp>
        <p:sp>
          <p:nvSpPr>
            <p:cNvPr id="10" name="TextBox 10"/>
            <p:cNvSpPr txBox="1"/>
            <p:nvPr/>
          </p:nvSpPr>
          <p:spPr>
            <a:xfrm>
              <a:off x="101600" y="0"/>
              <a:ext cx="264831" cy="367757"/>
            </a:xfrm>
            <a:prstGeom prst="rect">
              <a:avLst/>
            </a:prstGeom>
          </p:spPr>
          <p:txBody>
            <a:bodyPr lIns="50800" tIns="50800" rIns="50800" bIns="50800" rtlCol="0" anchor="ctr"/>
            <a:lstStyle/>
            <a:p>
              <a:pPr algn="ctr">
                <a:lnSpc>
                  <a:spcPts val="2639"/>
                </a:lnSpc>
              </a:pPr>
              <a:endParaRPr/>
            </a:p>
          </p:txBody>
        </p:sp>
      </p:grpSp>
      <p:grpSp>
        <p:nvGrpSpPr>
          <p:cNvPr id="11" name="Group 11"/>
          <p:cNvGrpSpPr/>
          <p:nvPr/>
        </p:nvGrpSpPr>
        <p:grpSpPr>
          <a:xfrm>
            <a:off x="10330451" y="-976731"/>
            <a:ext cx="12085326" cy="10385827"/>
            <a:chOff x="0" y="0"/>
            <a:chExt cx="812800" cy="698500"/>
          </a:xfrm>
        </p:grpSpPr>
        <p:sp>
          <p:nvSpPr>
            <p:cNvPr id="12" name="Freeform 12"/>
            <p:cNvSpPr/>
            <p:nvPr/>
          </p:nvSpPr>
          <p:spPr>
            <a:xfrm>
              <a:off x="6048" y="0"/>
              <a:ext cx="800704" cy="698500"/>
            </a:xfrm>
            <a:custGeom>
              <a:avLst/>
              <a:gdLst/>
              <a:ahLst/>
              <a:cxnLst/>
              <a:rect l="l" t="t" r="r" b="b"/>
              <a:pathLst>
                <a:path w="800704" h="698500">
                  <a:moveTo>
                    <a:pt x="795477" y="368630"/>
                  </a:moveTo>
                  <a:lnTo>
                    <a:pt x="614827" y="679120"/>
                  </a:lnTo>
                  <a:cubicBezTo>
                    <a:pt x="607847" y="691119"/>
                    <a:pt x="595012" y="698500"/>
                    <a:pt x="581131" y="698500"/>
                  </a:cubicBezTo>
                  <a:lnTo>
                    <a:pt x="219573" y="698500"/>
                  </a:lnTo>
                  <a:cubicBezTo>
                    <a:pt x="205692" y="698500"/>
                    <a:pt x="192857" y="691119"/>
                    <a:pt x="185877" y="679120"/>
                  </a:cubicBezTo>
                  <a:lnTo>
                    <a:pt x="5227" y="368630"/>
                  </a:lnTo>
                  <a:cubicBezTo>
                    <a:pt x="-1743" y="356650"/>
                    <a:pt x="-1743" y="341850"/>
                    <a:pt x="5227" y="329870"/>
                  </a:cubicBezTo>
                  <a:lnTo>
                    <a:pt x="185877" y="19380"/>
                  </a:lnTo>
                  <a:cubicBezTo>
                    <a:pt x="192857" y="7381"/>
                    <a:pt x="205692" y="0"/>
                    <a:pt x="219573" y="0"/>
                  </a:cubicBezTo>
                  <a:lnTo>
                    <a:pt x="581131" y="0"/>
                  </a:lnTo>
                  <a:cubicBezTo>
                    <a:pt x="595012" y="0"/>
                    <a:pt x="607847" y="7381"/>
                    <a:pt x="614827" y="19380"/>
                  </a:cubicBezTo>
                  <a:lnTo>
                    <a:pt x="795477" y="329870"/>
                  </a:lnTo>
                  <a:cubicBezTo>
                    <a:pt x="802447" y="341850"/>
                    <a:pt x="802447" y="356650"/>
                    <a:pt x="795477" y="368630"/>
                  </a:cubicBezTo>
                  <a:close/>
                </a:path>
              </a:pathLst>
            </a:custGeom>
            <a:blipFill>
              <a:blip r:embed="rId2"/>
              <a:stretch>
                <a:fillRect l="-8449" r="-8449"/>
              </a:stretch>
            </a:blipFill>
          </p:spPr>
        </p:sp>
      </p:grpSp>
      <p:grpSp>
        <p:nvGrpSpPr>
          <p:cNvPr id="13" name="Group 13"/>
          <p:cNvGrpSpPr/>
          <p:nvPr/>
        </p:nvGrpSpPr>
        <p:grpSpPr>
          <a:xfrm>
            <a:off x="17037291" y="9143827"/>
            <a:ext cx="539268" cy="530539"/>
            <a:chOff x="0" y="0"/>
            <a:chExt cx="142029" cy="139730"/>
          </a:xfrm>
        </p:grpSpPr>
        <p:sp>
          <p:nvSpPr>
            <p:cNvPr id="14" name="Freeform 14"/>
            <p:cNvSpPr/>
            <p:nvPr/>
          </p:nvSpPr>
          <p:spPr>
            <a:xfrm>
              <a:off x="0" y="0"/>
              <a:ext cx="142029" cy="139730"/>
            </a:xfrm>
            <a:custGeom>
              <a:avLst/>
              <a:gdLst/>
              <a:ahLst/>
              <a:cxnLst/>
              <a:rect l="l" t="t" r="r" b="b"/>
              <a:pathLst>
                <a:path w="142029" h="139730">
                  <a:moveTo>
                    <a:pt x="69865" y="0"/>
                  </a:moveTo>
                  <a:lnTo>
                    <a:pt x="72164" y="0"/>
                  </a:lnTo>
                  <a:cubicBezTo>
                    <a:pt x="90694" y="0"/>
                    <a:pt x="108464" y="7361"/>
                    <a:pt x="121566" y="20463"/>
                  </a:cubicBezTo>
                  <a:cubicBezTo>
                    <a:pt x="134669" y="33565"/>
                    <a:pt x="142029" y="51336"/>
                    <a:pt x="142029" y="69865"/>
                  </a:cubicBezTo>
                  <a:lnTo>
                    <a:pt x="142029" y="69865"/>
                  </a:lnTo>
                  <a:cubicBezTo>
                    <a:pt x="142029" y="88395"/>
                    <a:pt x="134669" y="106165"/>
                    <a:pt x="121566" y="119267"/>
                  </a:cubicBezTo>
                  <a:cubicBezTo>
                    <a:pt x="108464" y="132370"/>
                    <a:pt x="90694" y="139730"/>
                    <a:pt x="72164" y="139730"/>
                  </a:cubicBezTo>
                  <a:lnTo>
                    <a:pt x="69865" y="139730"/>
                  </a:lnTo>
                  <a:cubicBezTo>
                    <a:pt x="51336" y="139730"/>
                    <a:pt x="33565" y="132370"/>
                    <a:pt x="20463" y="119267"/>
                  </a:cubicBezTo>
                  <a:cubicBezTo>
                    <a:pt x="7361" y="106165"/>
                    <a:pt x="0" y="88395"/>
                    <a:pt x="0" y="69865"/>
                  </a:cubicBezTo>
                  <a:lnTo>
                    <a:pt x="0" y="69865"/>
                  </a:lnTo>
                  <a:cubicBezTo>
                    <a:pt x="0" y="51336"/>
                    <a:pt x="7361" y="33565"/>
                    <a:pt x="20463" y="20463"/>
                  </a:cubicBezTo>
                  <a:cubicBezTo>
                    <a:pt x="33565" y="7361"/>
                    <a:pt x="51336" y="0"/>
                    <a:pt x="69865" y="0"/>
                  </a:cubicBezTo>
                  <a:close/>
                </a:path>
              </a:pathLst>
            </a:custGeom>
            <a:solidFill>
              <a:srgbClr val="FDB713"/>
            </a:solidFill>
          </p:spPr>
        </p:sp>
        <p:sp>
          <p:nvSpPr>
            <p:cNvPr id="15" name="TextBox 15"/>
            <p:cNvSpPr txBox="1"/>
            <p:nvPr/>
          </p:nvSpPr>
          <p:spPr>
            <a:xfrm>
              <a:off x="0" y="0"/>
              <a:ext cx="142029" cy="139730"/>
            </a:xfrm>
            <a:prstGeom prst="rect">
              <a:avLst/>
            </a:prstGeom>
          </p:spPr>
          <p:txBody>
            <a:bodyPr lIns="50800" tIns="50800" rIns="50800" bIns="50800" rtlCol="0" anchor="ctr"/>
            <a:lstStyle/>
            <a:p>
              <a:pPr algn="ctr">
                <a:lnSpc>
                  <a:spcPts val="2639"/>
                </a:lnSpc>
              </a:pPr>
              <a:endParaRPr/>
            </a:p>
          </p:txBody>
        </p:sp>
      </p:grpSp>
      <p:sp>
        <p:nvSpPr>
          <p:cNvPr id="16" name="TextBox 16"/>
          <p:cNvSpPr txBox="1"/>
          <p:nvPr/>
        </p:nvSpPr>
        <p:spPr>
          <a:xfrm>
            <a:off x="1864072" y="654762"/>
            <a:ext cx="7845032" cy="1623107"/>
          </a:xfrm>
          <a:prstGeom prst="rect">
            <a:avLst/>
          </a:prstGeom>
        </p:spPr>
        <p:txBody>
          <a:bodyPr lIns="0" tIns="0" rIns="0" bIns="0" rtlCol="0" anchor="t">
            <a:spAutoFit/>
          </a:bodyPr>
          <a:lstStyle/>
          <a:p>
            <a:pPr algn="l">
              <a:lnSpc>
                <a:spcPts val="6352"/>
              </a:lnSpc>
            </a:pPr>
            <a:r>
              <a:rPr lang="en-US" sz="5293">
                <a:solidFill>
                  <a:srgbClr val="211B20"/>
                </a:solidFill>
                <a:latin typeface="Norwester"/>
                <a:ea typeface="Norwester"/>
                <a:cs typeface="Norwester"/>
                <a:sym typeface="Norwester"/>
              </a:rPr>
              <a:t>PERANCANGAN RANGKAIAN DI TINKERCAD</a:t>
            </a:r>
          </a:p>
        </p:txBody>
      </p:sp>
      <p:sp>
        <p:nvSpPr>
          <p:cNvPr id="17" name="TextBox 17"/>
          <p:cNvSpPr txBox="1"/>
          <p:nvPr/>
        </p:nvSpPr>
        <p:spPr>
          <a:xfrm>
            <a:off x="16985042" y="9220200"/>
            <a:ext cx="456776" cy="339692"/>
          </a:xfrm>
          <a:prstGeom prst="rect">
            <a:avLst/>
          </a:prstGeom>
        </p:spPr>
        <p:txBody>
          <a:bodyPr lIns="0" tIns="0" rIns="0" bIns="0" rtlCol="0" anchor="t">
            <a:spAutoFit/>
          </a:bodyPr>
          <a:lstStyle/>
          <a:p>
            <a:pPr algn="r">
              <a:lnSpc>
                <a:spcPts val="2799"/>
              </a:lnSpc>
            </a:pPr>
            <a:r>
              <a:rPr lang="en-US" sz="1999" b="1">
                <a:solidFill>
                  <a:srgbClr val="000000"/>
                </a:solidFill>
                <a:latin typeface="Inter Bold"/>
                <a:ea typeface="Inter Bold"/>
                <a:cs typeface="Inter Bold"/>
                <a:sym typeface="Inter Bold"/>
              </a:rPr>
              <a:t>02</a:t>
            </a:r>
          </a:p>
        </p:txBody>
      </p:sp>
      <p:graphicFrame>
        <p:nvGraphicFramePr>
          <p:cNvPr id="18" name="Table 18"/>
          <p:cNvGraphicFramePr>
            <a:graphicFrameLocks noGrp="1"/>
          </p:cNvGraphicFramePr>
          <p:nvPr/>
        </p:nvGraphicFramePr>
        <p:xfrm>
          <a:off x="151510" y="2475374"/>
          <a:ext cx="10834536" cy="7524750"/>
        </p:xfrm>
        <a:graphic>
          <a:graphicData uri="http://schemas.openxmlformats.org/drawingml/2006/table">
            <a:tbl>
              <a:tblPr/>
              <a:tblGrid>
                <a:gridCol w="2166907">
                  <a:extLst>
                    <a:ext uri="{9D8B030D-6E8A-4147-A177-3AD203B41FA5}">
                      <a16:colId xmlns:a16="http://schemas.microsoft.com/office/drawing/2014/main" val="20000"/>
                    </a:ext>
                  </a:extLst>
                </a:gridCol>
                <a:gridCol w="2166907">
                  <a:extLst>
                    <a:ext uri="{9D8B030D-6E8A-4147-A177-3AD203B41FA5}">
                      <a16:colId xmlns:a16="http://schemas.microsoft.com/office/drawing/2014/main" val="20001"/>
                    </a:ext>
                  </a:extLst>
                </a:gridCol>
                <a:gridCol w="2166907">
                  <a:extLst>
                    <a:ext uri="{9D8B030D-6E8A-4147-A177-3AD203B41FA5}">
                      <a16:colId xmlns:a16="http://schemas.microsoft.com/office/drawing/2014/main" val="20002"/>
                    </a:ext>
                  </a:extLst>
                </a:gridCol>
                <a:gridCol w="2166907">
                  <a:extLst>
                    <a:ext uri="{9D8B030D-6E8A-4147-A177-3AD203B41FA5}">
                      <a16:colId xmlns:a16="http://schemas.microsoft.com/office/drawing/2014/main" val="20003"/>
                    </a:ext>
                  </a:extLst>
                </a:gridCol>
                <a:gridCol w="2166907">
                  <a:extLst>
                    <a:ext uri="{9D8B030D-6E8A-4147-A177-3AD203B41FA5}">
                      <a16:colId xmlns:a16="http://schemas.microsoft.com/office/drawing/2014/main" val="20004"/>
                    </a:ext>
                  </a:extLst>
                </a:gridCol>
              </a:tblGrid>
              <a:tr h="371946">
                <a:tc>
                  <a:txBody>
                    <a:bodyPr/>
                    <a:lstStyle/>
                    <a:p>
                      <a:pPr algn="ctr">
                        <a:lnSpc>
                          <a:spcPts val="1400"/>
                        </a:lnSpc>
                        <a:defRPr/>
                      </a:pPr>
                      <a:r>
                        <a:rPr lang="en-US" sz="1000" b="1">
                          <a:solidFill>
                            <a:srgbClr val="000000"/>
                          </a:solidFill>
                          <a:latin typeface="Open Sans Bold"/>
                          <a:ea typeface="Open Sans Bold"/>
                          <a:cs typeface="Open Sans Bold"/>
                          <a:sym typeface="Open Sans Bold"/>
                        </a:rPr>
                        <a:t>No</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Nama Komponen</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Pin Arduino</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Jenis Pin Arduino</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Pin Komponen</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extLst>
                  <a:ext uri="{0D108BD9-81ED-4DB2-BD59-A6C34878D82A}">
                    <a16:rowId xmlns:a16="http://schemas.microsoft.com/office/drawing/2014/main" val="10000"/>
                  </a:ext>
                </a:extLst>
              </a:tr>
              <a:tr h="371946">
                <a:tc>
                  <a:txBody>
                    <a:bodyPr/>
                    <a:lstStyle/>
                    <a:p>
                      <a:pPr algn="ctr">
                        <a:lnSpc>
                          <a:spcPts val="1400"/>
                        </a:lnSpc>
                        <a:defRPr/>
                      </a:pPr>
                      <a:r>
                        <a:rPr lang="en-US" sz="1000" b="1">
                          <a:solidFill>
                            <a:srgbClr val="000000"/>
                          </a:solidFill>
                          <a:latin typeface="Open Sans Bold"/>
                          <a:ea typeface="Open Sans Bold"/>
                          <a:cs typeface="Open Sans Bold"/>
                          <a:sym typeface="Open Sans Bold"/>
                        </a:rPr>
                        <a:t>1</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LCD I2C</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5V</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Power</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VCC</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extLst>
                  <a:ext uri="{0D108BD9-81ED-4DB2-BD59-A6C34878D82A}">
                    <a16:rowId xmlns:a16="http://schemas.microsoft.com/office/drawing/2014/main" val="10001"/>
                  </a:ext>
                </a:extLst>
              </a:tr>
              <a:tr h="410094">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GND</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Ground</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GND</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extLst>
                  <a:ext uri="{0D108BD9-81ED-4DB2-BD59-A6C34878D82A}">
                    <a16:rowId xmlns:a16="http://schemas.microsoft.com/office/drawing/2014/main" val="10002"/>
                  </a:ext>
                </a:extLst>
              </a:tr>
              <a:tr h="410094">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A4</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SDA (I2C)</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SDA</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extLst>
                  <a:ext uri="{0D108BD9-81ED-4DB2-BD59-A6C34878D82A}">
                    <a16:rowId xmlns:a16="http://schemas.microsoft.com/office/drawing/2014/main" val="10003"/>
                  </a:ext>
                </a:extLst>
              </a:tr>
              <a:tr h="410094">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A5</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SCL (I2C)</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SCL</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extLst>
                  <a:ext uri="{0D108BD9-81ED-4DB2-BD59-A6C34878D82A}">
                    <a16:rowId xmlns:a16="http://schemas.microsoft.com/office/drawing/2014/main" val="10004"/>
                  </a:ext>
                </a:extLst>
              </a:tr>
              <a:tr h="371946">
                <a:tc>
                  <a:txBody>
                    <a:bodyPr/>
                    <a:lstStyle/>
                    <a:p>
                      <a:pPr algn="ctr">
                        <a:lnSpc>
                          <a:spcPts val="1400"/>
                        </a:lnSpc>
                        <a:defRPr/>
                      </a:pPr>
                      <a:r>
                        <a:rPr lang="en-US" sz="1000" b="1">
                          <a:solidFill>
                            <a:srgbClr val="000000"/>
                          </a:solidFill>
                          <a:latin typeface="Open Sans Bold"/>
                          <a:ea typeface="Open Sans Bold"/>
                          <a:cs typeface="Open Sans Bold"/>
                          <a:sym typeface="Open Sans Bold"/>
                        </a:rPr>
                        <a:t>2</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Sensor Ultrasonik HC-SR04</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D7</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Digital Output</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Trig</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extLst>
                  <a:ext uri="{0D108BD9-81ED-4DB2-BD59-A6C34878D82A}">
                    <a16:rowId xmlns:a16="http://schemas.microsoft.com/office/drawing/2014/main" val="10005"/>
                  </a:ext>
                </a:extLst>
              </a:tr>
              <a:tr h="410094">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D6</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Digital Input</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Echo</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extLst>
                  <a:ext uri="{0D108BD9-81ED-4DB2-BD59-A6C34878D82A}">
                    <a16:rowId xmlns:a16="http://schemas.microsoft.com/office/drawing/2014/main" val="10006"/>
                  </a:ext>
                </a:extLst>
              </a:tr>
              <a:tr h="410094">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5V</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Power</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VCC</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extLst>
                  <a:ext uri="{0D108BD9-81ED-4DB2-BD59-A6C34878D82A}">
                    <a16:rowId xmlns:a16="http://schemas.microsoft.com/office/drawing/2014/main" val="10007"/>
                  </a:ext>
                </a:extLst>
              </a:tr>
              <a:tr h="410094">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GND</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Ground</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GND</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extLst>
                  <a:ext uri="{0D108BD9-81ED-4DB2-BD59-A6C34878D82A}">
                    <a16:rowId xmlns:a16="http://schemas.microsoft.com/office/drawing/2014/main" val="10008"/>
                  </a:ext>
                </a:extLst>
              </a:tr>
              <a:tr h="371946">
                <a:tc>
                  <a:txBody>
                    <a:bodyPr/>
                    <a:lstStyle/>
                    <a:p>
                      <a:pPr algn="ctr">
                        <a:lnSpc>
                          <a:spcPts val="1400"/>
                        </a:lnSpc>
                        <a:defRPr/>
                      </a:pPr>
                      <a:r>
                        <a:rPr lang="en-US" sz="1000" b="1">
                          <a:solidFill>
                            <a:srgbClr val="000000"/>
                          </a:solidFill>
                          <a:latin typeface="Open Sans Bold"/>
                          <a:ea typeface="Open Sans Bold"/>
                          <a:cs typeface="Open Sans Bold"/>
                          <a:sym typeface="Open Sans Bold"/>
                        </a:rPr>
                        <a:t>3</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Sensor Suhu TMP36</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A0</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Analog Input</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OUT</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extLst>
                  <a:ext uri="{0D108BD9-81ED-4DB2-BD59-A6C34878D82A}">
                    <a16:rowId xmlns:a16="http://schemas.microsoft.com/office/drawing/2014/main" val="10009"/>
                  </a:ext>
                </a:extLst>
              </a:tr>
              <a:tr h="410094">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5V</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Power</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VCC</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extLst>
                  <a:ext uri="{0D108BD9-81ED-4DB2-BD59-A6C34878D82A}">
                    <a16:rowId xmlns:a16="http://schemas.microsoft.com/office/drawing/2014/main" val="10010"/>
                  </a:ext>
                </a:extLst>
              </a:tr>
              <a:tr h="410094">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GND</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Ground</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GND</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extLst>
                  <a:ext uri="{0D108BD9-81ED-4DB2-BD59-A6C34878D82A}">
                    <a16:rowId xmlns:a16="http://schemas.microsoft.com/office/drawing/2014/main" val="10011"/>
                  </a:ext>
                </a:extLst>
              </a:tr>
              <a:tr h="371946">
                <a:tc>
                  <a:txBody>
                    <a:bodyPr/>
                    <a:lstStyle/>
                    <a:p>
                      <a:pPr algn="ctr">
                        <a:lnSpc>
                          <a:spcPts val="1400"/>
                        </a:lnSpc>
                        <a:defRPr/>
                      </a:pPr>
                      <a:r>
                        <a:rPr lang="en-US" sz="1000" b="1">
                          <a:solidFill>
                            <a:srgbClr val="000000"/>
                          </a:solidFill>
                          <a:latin typeface="Open Sans Bold"/>
                          <a:ea typeface="Open Sans Bold"/>
                          <a:cs typeface="Open Sans Bold"/>
                          <a:sym typeface="Open Sans Bold"/>
                        </a:rPr>
                        <a:t>4</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Potensiometer</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A1</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Analog Input</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Wiper (Tengah)</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extLst>
                  <a:ext uri="{0D108BD9-81ED-4DB2-BD59-A6C34878D82A}">
                    <a16:rowId xmlns:a16="http://schemas.microsoft.com/office/drawing/2014/main" val="10012"/>
                  </a:ext>
                </a:extLst>
              </a:tr>
              <a:tr h="410094">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5V</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Power</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Kaki 1</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extLst>
                  <a:ext uri="{0D108BD9-81ED-4DB2-BD59-A6C34878D82A}">
                    <a16:rowId xmlns:a16="http://schemas.microsoft.com/office/drawing/2014/main" val="10013"/>
                  </a:ext>
                </a:extLst>
              </a:tr>
              <a:tr h="410094">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GND</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Ground</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Kaki 3</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extLst>
                  <a:ext uri="{0D108BD9-81ED-4DB2-BD59-A6C34878D82A}">
                    <a16:rowId xmlns:a16="http://schemas.microsoft.com/office/drawing/2014/main" val="10014"/>
                  </a:ext>
                </a:extLst>
              </a:tr>
              <a:tr h="371946">
                <a:tc>
                  <a:txBody>
                    <a:bodyPr/>
                    <a:lstStyle/>
                    <a:p>
                      <a:pPr algn="ctr">
                        <a:lnSpc>
                          <a:spcPts val="1400"/>
                        </a:lnSpc>
                        <a:defRPr/>
                      </a:pPr>
                      <a:r>
                        <a:rPr lang="en-US" sz="1000" b="1">
                          <a:solidFill>
                            <a:srgbClr val="000000"/>
                          </a:solidFill>
                          <a:latin typeface="Open Sans Bold"/>
                          <a:ea typeface="Open Sans Bold"/>
                          <a:cs typeface="Open Sans Bold"/>
                          <a:sym typeface="Open Sans Bold"/>
                        </a:rPr>
                        <a:t>5</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LED</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D8</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Digital Output</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Anoda (+)</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extLst>
                  <a:ext uri="{0D108BD9-81ED-4DB2-BD59-A6C34878D82A}">
                    <a16:rowId xmlns:a16="http://schemas.microsoft.com/office/drawing/2014/main" val="10015"/>
                  </a:ext>
                </a:extLst>
              </a:tr>
              <a:tr h="410094">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GND</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Ground</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Katoda (–)</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extLst>
                  <a:ext uri="{0D108BD9-81ED-4DB2-BD59-A6C34878D82A}">
                    <a16:rowId xmlns:a16="http://schemas.microsoft.com/office/drawing/2014/main" val="10016"/>
                  </a:ext>
                </a:extLst>
              </a:tr>
              <a:tr h="371946">
                <a:tc>
                  <a:txBody>
                    <a:bodyPr/>
                    <a:lstStyle/>
                    <a:p>
                      <a:pPr algn="ctr">
                        <a:lnSpc>
                          <a:spcPts val="1400"/>
                        </a:lnSpc>
                        <a:defRPr/>
                      </a:pPr>
                      <a:r>
                        <a:rPr lang="en-US" sz="1000" b="1">
                          <a:solidFill>
                            <a:srgbClr val="000000"/>
                          </a:solidFill>
                          <a:latin typeface="Open Sans Bold"/>
                          <a:ea typeface="Open Sans Bold"/>
                          <a:cs typeface="Open Sans Bold"/>
                          <a:sym typeface="Open Sans Bold"/>
                        </a:rPr>
                        <a:t>6</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Buzzer</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D9</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Digital Output</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extLst>
                  <a:ext uri="{0D108BD9-81ED-4DB2-BD59-A6C34878D82A}">
                    <a16:rowId xmlns:a16="http://schemas.microsoft.com/office/drawing/2014/main" val="10017"/>
                  </a:ext>
                </a:extLst>
              </a:tr>
              <a:tr h="410094">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679"/>
                        </a:lnSpc>
                        <a:defRPr/>
                      </a:pP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GND</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Ground</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tc>
                  <a:txBody>
                    <a:bodyPr/>
                    <a:lstStyle/>
                    <a:p>
                      <a:pPr algn="ctr">
                        <a:lnSpc>
                          <a:spcPts val="1400"/>
                        </a:lnSpc>
                        <a:defRPr/>
                      </a:pPr>
                      <a:r>
                        <a:rPr lang="en-US" sz="1000" b="1">
                          <a:solidFill>
                            <a:srgbClr val="000000"/>
                          </a:solidFill>
                          <a:latin typeface="Open Sans Bold"/>
                          <a:ea typeface="Open Sans Bold"/>
                          <a:cs typeface="Open Sans Bold"/>
                          <a:sym typeface="Open Sans Bold"/>
                        </a:rPr>
                        <a:t>(–)</a:t>
                      </a:r>
                      <a:endParaRPr lang="en-US" sz="1100"/>
                    </a:p>
                  </a:txBody>
                  <a:tcPr marL="76200" marR="76200" marT="76200" marB="762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A6A6A6">
                            <a:alpha val="100000"/>
                          </a:srgbClr>
                        </a:gs>
                        <a:gs pos="100000">
                          <a:srgbClr val="FFFFFF">
                            <a:alpha val="100000"/>
                          </a:srgbClr>
                        </a:gs>
                      </a:gsLst>
                      <a:lin ang="0"/>
                    </a:gradFill>
                  </a:tcPr>
                </a:tc>
                <a:extLst>
                  <a:ext uri="{0D108BD9-81ED-4DB2-BD59-A6C34878D82A}">
                    <a16:rowId xmlns:a16="http://schemas.microsoft.com/office/drawing/2014/main" val="10018"/>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887</Words>
  <Application>Microsoft Office PowerPoint</Application>
  <PresentationFormat>Kustom</PresentationFormat>
  <Paragraphs>171</Paragraphs>
  <Slides>19</Slides>
  <Notes>0</Notes>
  <HiddenSlides>0</HiddenSlides>
  <MMClips>0</MMClips>
  <ScaleCrop>false</ScaleCrop>
  <HeadingPairs>
    <vt:vector size="6" baseType="variant">
      <vt:variant>
        <vt:lpstr>Font Dipakai</vt:lpstr>
      </vt:variant>
      <vt:variant>
        <vt:i4>6</vt:i4>
      </vt:variant>
      <vt:variant>
        <vt:lpstr>Tema</vt:lpstr>
      </vt:variant>
      <vt:variant>
        <vt:i4>1</vt:i4>
      </vt:variant>
      <vt:variant>
        <vt:lpstr>Judul Slide</vt:lpstr>
      </vt:variant>
      <vt:variant>
        <vt:i4>19</vt:i4>
      </vt:variant>
    </vt:vector>
  </HeadingPairs>
  <TitlesOfParts>
    <vt:vector size="26" baseType="lpstr">
      <vt:lpstr>Inter Bold</vt:lpstr>
      <vt:lpstr>Inter</vt:lpstr>
      <vt:lpstr>Calibri</vt:lpstr>
      <vt:lpstr>Open Sans Bold</vt:lpstr>
      <vt:lpstr>Norwester</vt:lpstr>
      <vt:lpstr>Arial</vt: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Yellow and Blue Bold Modern Logistics Presentation</dc:title>
  <cp:lastModifiedBy>Dylova Romanov</cp:lastModifiedBy>
  <cp:revision>2</cp:revision>
  <dcterms:created xsi:type="dcterms:W3CDTF">2006-08-16T00:00:00Z</dcterms:created>
  <dcterms:modified xsi:type="dcterms:W3CDTF">2025-12-09T04:47:43Z</dcterms:modified>
  <dc:identifier>DAG67jwfteU</dc:identifier>
</cp:coreProperties>
</file>